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3" r:id="rId2"/>
    <p:sldId id="257" r:id="rId3"/>
    <p:sldId id="258" r:id="rId4"/>
    <p:sldId id="264" r:id="rId5"/>
    <p:sldId id="260" r:id="rId6"/>
    <p:sldId id="261" r:id="rId7"/>
    <p:sldId id="262" r:id="rId8"/>
    <p:sldId id="265" r:id="rId9"/>
  </p:sldIdLst>
  <p:sldSz cx="18288000" cy="10287000"/>
  <p:notesSz cx="6858000" cy="9144000"/>
  <p:embeddedFontLst>
    <p:embeddedFont>
      <p:font typeface="Verdana" panose="020B0604030504040204" pitchFamily="34" charset="0"/>
      <p:regular r:id="rId10"/>
      <p:bold r:id="rId11"/>
      <p:italic r:id="rId12"/>
      <p:boldItalic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4FF4"/>
    <a:srgbClr val="88F4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kartik2112/fraud-detection" TargetMode="External"/><Relationship Id="rId2" Type="http://schemas.openxmlformats.org/officeDocument/2006/relationships/hyperlink" Target="https://www.kaggle.com/datasets/berkanoztas/synthetic-transaction-monitoring-dataset-aml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309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9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9" y="0"/>
                </a:lnTo>
                <a:lnTo>
                  <a:pt x="18287999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1025" y="1143000"/>
            <a:ext cx="2606042" cy="558437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130300" y="3629595"/>
            <a:ext cx="8441055" cy="2707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8800" spc="-155" dirty="0"/>
              <a:t>AI</a:t>
            </a:r>
            <a:r>
              <a:rPr sz="8800" spc="-1000" dirty="0"/>
              <a:t> </a:t>
            </a:r>
            <a:r>
              <a:rPr sz="8800" spc="-465" dirty="0"/>
              <a:t>Track</a:t>
            </a:r>
            <a:r>
              <a:rPr sz="8800" spc="-1000" dirty="0"/>
              <a:t> </a:t>
            </a:r>
            <a:r>
              <a:rPr sz="8800" spc="-355" dirty="0"/>
              <a:t>for </a:t>
            </a:r>
            <a:r>
              <a:rPr sz="8800" spc="-385" dirty="0"/>
              <a:t>HackNUthon</a:t>
            </a:r>
            <a:r>
              <a:rPr sz="8800" spc="-1000" dirty="0"/>
              <a:t> </a:t>
            </a:r>
            <a:r>
              <a:rPr sz="8800" spc="-505" dirty="0"/>
              <a:t>6.0</a:t>
            </a:r>
            <a:endParaRPr sz="8800" dirty="0"/>
          </a:p>
        </p:txBody>
      </p:sp>
      <p:grpSp>
        <p:nvGrpSpPr>
          <p:cNvPr id="5" name="object 5"/>
          <p:cNvGrpSpPr/>
          <p:nvPr/>
        </p:nvGrpSpPr>
        <p:grpSpPr>
          <a:xfrm>
            <a:off x="9459300" y="4038600"/>
            <a:ext cx="3893820" cy="3764279"/>
            <a:chOff x="9459300" y="4038600"/>
            <a:chExt cx="3893820" cy="3764279"/>
          </a:xfrm>
        </p:grpSpPr>
        <p:sp>
          <p:nvSpPr>
            <p:cNvPr id="6" name="object 6"/>
            <p:cNvSpPr/>
            <p:nvPr/>
          </p:nvSpPr>
          <p:spPr>
            <a:xfrm>
              <a:off x="12255075" y="4038600"/>
              <a:ext cx="1098550" cy="1061720"/>
            </a:xfrm>
            <a:custGeom>
              <a:avLst/>
              <a:gdLst/>
              <a:ahLst/>
              <a:cxnLst/>
              <a:rect l="l" t="t" r="r" b="b"/>
              <a:pathLst>
                <a:path w="1098550" h="1061720">
                  <a:moveTo>
                    <a:pt x="550720" y="1061399"/>
                  </a:moveTo>
                  <a:lnTo>
                    <a:pt x="0" y="1061399"/>
                  </a:lnTo>
                  <a:lnTo>
                    <a:pt x="547278" y="0"/>
                  </a:lnTo>
                  <a:lnTo>
                    <a:pt x="1097999" y="0"/>
                  </a:lnTo>
                  <a:lnTo>
                    <a:pt x="550720" y="1061399"/>
                  </a:lnTo>
                  <a:close/>
                </a:path>
              </a:pathLst>
            </a:custGeom>
            <a:solidFill>
              <a:srgbClr val="88F4EC"/>
            </a:solidFill>
          </p:spPr>
          <p:txBody>
            <a:bodyPr wrap="square" lIns="0" tIns="0" rIns="0" bIns="0" rtlCol="0"/>
            <a:lstStyle/>
            <a:p>
              <a:endParaRPr>
                <a:solidFill>
                  <a:srgbClr val="88F4EC"/>
                </a:solidFill>
              </a:endParaRPr>
            </a:p>
          </p:txBody>
        </p:sp>
        <p:sp>
          <p:nvSpPr>
            <p:cNvPr id="7" name="object 7"/>
            <p:cNvSpPr/>
            <p:nvPr/>
          </p:nvSpPr>
          <p:spPr>
            <a:xfrm>
              <a:off x="9459300" y="5100000"/>
              <a:ext cx="2796540" cy="2703195"/>
            </a:xfrm>
            <a:custGeom>
              <a:avLst/>
              <a:gdLst/>
              <a:ahLst/>
              <a:cxnLst/>
              <a:rect l="l" t="t" r="r" b="b"/>
              <a:pathLst>
                <a:path w="2796540" h="2703195">
                  <a:moveTo>
                    <a:pt x="1402433" y="2702699"/>
                  </a:moveTo>
                  <a:lnTo>
                    <a:pt x="0" y="2702699"/>
                  </a:lnTo>
                  <a:lnTo>
                    <a:pt x="1393566" y="0"/>
                  </a:lnTo>
                  <a:lnTo>
                    <a:pt x="2795999" y="0"/>
                  </a:lnTo>
                  <a:lnTo>
                    <a:pt x="1402433" y="2702699"/>
                  </a:lnTo>
                  <a:close/>
                </a:path>
              </a:pathLst>
            </a:custGeom>
            <a:solidFill>
              <a:srgbClr val="514FF4"/>
            </a:solidFill>
          </p:spPr>
          <p:txBody>
            <a:bodyPr wrap="square" lIns="0" tIns="0" rIns="0" bIns="0" rtlCol="0"/>
            <a:lstStyle/>
            <a:p>
              <a:endParaRPr>
                <a:solidFill>
                  <a:srgbClr val="88F4EC"/>
                </a:solidFill>
              </a:endParaRPr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13842872" y="4005579"/>
            <a:ext cx="298958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4000" spc="-245" dirty="0">
                <a:solidFill>
                  <a:srgbClr val="FFFFFF"/>
                </a:solidFill>
                <a:latin typeface="Verdana"/>
                <a:cs typeface="Verdana"/>
              </a:rPr>
              <a:t>EXCEED</a:t>
            </a:r>
            <a:r>
              <a:rPr sz="4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000" spc="-140" dirty="0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sz="4000" spc="-55" dirty="0">
                <a:solidFill>
                  <a:srgbClr val="FFFFFF"/>
                </a:solidFill>
                <a:latin typeface="Verdana"/>
                <a:cs typeface="Verdana"/>
              </a:rPr>
              <a:t>EXPECTED</a:t>
            </a:r>
            <a:endParaRPr sz="4000" dirty="0">
              <a:latin typeface="Verdana"/>
              <a:cs typeface="Verdana"/>
            </a:endParaRPr>
          </a:p>
        </p:txBody>
      </p:sp>
      <p:grpSp>
        <p:nvGrpSpPr>
          <p:cNvPr id="10" name="Group 10">
            <a:extLst>
              <a:ext uri="{FF2B5EF4-FFF2-40B4-BE49-F238E27FC236}">
                <a16:creationId xmlns:a16="http://schemas.microsoft.com/office/drawing/2014/main" id="{BAED25F7-0011-5F26-3355-434ACB8E75BD}"/>
              </a:ext>
            </a:extLst>
          </p:cNvPr>
          <p:cNvGrpSpPr/>
          <p:nvPr/>
        </p:nvGrpSpPr>
        <p:grpSpPr>
          <a:xfrm>
            <a:off x="838200" y="3171842"/>
            <a:ext cx="9445526" cy="3854989"/>
            <a:chOff x="0" y="0"/>
            <a:chExt cx="12594035" cy="5139986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A06EDDA8-BE8B-E03F-A212-2D769CE0E993}"/>
                </a:ext>
              </a:extLst>
            </p:cNvPr>
            <p:cNvSpPr/>
            <p:nvPr/>
          </p:nvSpPr>
          <p:spPr>
            <a:xfrm>
              <a:off x="0" y="0"/>
              <a:ext cx="12594034" cy="5139986"/>
            </a:xfrm>
            <a:custGeom>
              <a:avLst/>
              <a:gdLst/>
              <a:ahLst/>
              <a:cxnLst/>
              <a:rect l="l" t="t" r="r" b="b"/>
              <a:pathLst>
                <a:path w="12594034" h="5139986">
                  <a:moveTo>
                    <a:pt x="0" y="0"/>
                  </a:moveTo>
                  <a:lnTo>
                    <a:pt x="12594034" y="0"/>
                  </a:lnTo>
                  <a:lnTo>
                    <a:pt x="12594034" y="5139986"/>
                  </a:lnTo>
                  <a:lnTo>
                    <a:pt x="0" y="513998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67A61A77-9D26-9735-F346-7036C47A75D3}"/>
                </a:ext>
              </a:extLst>
            </p:cNvPr>
            <p:cNvSpPr txBox="1"/>
            <p:nvPr/>
          </p:nvSpPr>
          <p:spPr>
            <a:xfrm>
              <a:off x="0" y="-28575"/>
              <a:ext cx="12594035" cy="516856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6"/>
                </a:lnSpc>
              </a:pPr>
              <a:r>
                <a:rPr lang="en-US" sz="5562" dirty="0">
                  <a:solidFill>
                    <a:srgbClr val="EDEDE8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 Bold"/>
                  <a:sym typeface="Tomorrow Bold"/>
                </a:rPr>
                <a:t>Hack-NU-Thon 6.0: AI-Driven Fraud Detection and Secure Digital Identity Verification</a:t>
              </a:r>
            </a:p>
          </p:txBody>
        </p:sp>
      </p:grpSp>
      <p:sp>
        <p:nvSpPr>
          <p:cNvPr id="13" name="TextBox 15">
            <a:extLst>
              <a:ext uri="{FF2B5EF4-FFF2-40B4-BE49-F238E27FC236}">
                <a16:creationId xmlns:a16="http://schemas.microsoft.com/office/drawing/2014/main" id="{8516C308-38DE-1522-C620-77922F9E30ED}"/>
              </a:ext>
            </a:extLst>
          </p:cNvPr>
          <p:cNvSpPr txBox="1"/>
          <p:nvPr/>
        </p:nvSpPr>
        <p:spPr>
          <a:xfrm>
            <a:off x="838200" y="7058935"/>
            <a:ext cx="9445526" cy="71215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l">
              <a:lnSpc>
                <a:spcPts val="4051"/>
              </a:lnSpc>
            </a:pPr>
            <a:r>
              <a:rPr lang="en-US" sz="2486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omorrow Bold Italics"/>
                <a:sym typeface="Tomorrow Bold Italics"/>
              </a:rPr>
              <a:t>Team Name:  Ethereum</a:t>
            </a:r>
          </a:p>
        </p:txBody>
      </p:sp>
      <p:grpSp>
        <p:nvGrpSpPr>
          <p:cNvPr id="15" name="Group 16">
            <a:extLst>
              <a:ext uri="{FF2B5EF4-FFF2-40B4-BE49-F238E27FC236}">
                <a16:creationId xmlns:a16="http://schemas.microsoft.com/office/drawing/2014/main" id="{18E0D98D-DAA5-9C98-98FE-8A811671D386}"/>
              </a:ext>
            </a:extLst>
          </p:cNvPr>
          <p:cNvGrpSpPr/>
          <p:nvPr/>
        </p:nvGrpSpPr>
        <p:grpSpPr>
          <a:xfrm>
            <a:off x="838200" y="7188562"/>
            <a:ext cx="3407001" cy="2574485"/>
            <a:chOff x="0" y="0"/>
            <a:chExt cx="4542668" cy="3432647"/>
          </a:xfrm>
        </p:grpSpPr>
        <p:sp>
          <p:nvSpPr>
            <p:cNvPr id="16" name="Freeform 17">
              <a:extLst>
                <a:ext uri="{FF2B5EF4-FFF2-40B4-BE49-F238E27FC236}">
                  <a16:creationId xmlns:a16="http://schemas.microsoft.com/office/drawing/2014/main" id="{382D6C1D-9F2E-2A1A-93EA-C4FEE8940736}"/>
                </a:ext>
              </a:extLst>
            </p:cNvPr>
            <p:cNvSpPr/>
            <p:nvPr/>
          </p:nvSpPr>
          <p:spPr>
            <a:xfrm>
              <a:off x="0" y="0"/>
              <a:ext cx="4542668" cy="3432647"/>
            </a:xfrm>
            <a:custGeom>
              <a:avLst/>
              <a:gdLst/>
              <a:ahLst/>
              <a:cxnLst/>
              <a:rect l="l" t="t" r="r" b="b"/>
              <a:pathLst>
                <a:path w="4542668" h="3432647">
                  <a:moveTo>
                    <a:pt x="0" y="0"/>
                  </a:moveTo>
                  <a:lnTo>
                    <a:pt x="4542668" y="0"/>
                  </a:lnTo>
                  <a:lnTo>
                    <a:pt x="4542668" y="3432647"/>
                  </a:lnTo>
                  <a:lnTo>
                    <a:pt x="0" y="34326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8">
              <a:extLst>
                <a:ext uri="{FF2B5EF4-FFF2-40B4-BE49-F238E27FC236}">
                  <a16:creationId xmlns:a16="http://schemas.microsoft.com/office/drawing/2014/main" id="{1E04FC86-C4DC-DC2E-319B-4D9721E3F3E8}"/>
                </a:ext>
              </a:extLst>
            </p:cNvPr>
            <p:cNvSpPr txBox="1"/>
            <p:nvPr/>
          </p:nvSpPr>
          <p:spPr>
            <a:xfrm>
              <a:off x="0" y="-47625"/>
              <a:ext cx="4542668" cy="348027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29"/>
                </a:lnSpc>
              </a:pPr>
              <a:endParaRPr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>
                <a:lnSpc>
                  <a:spcPts val="3029"/>
                </a:lnSpc>
              </a:pPr>
              <a:r>
                <a:rPr lang="en-US" sz="215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 Bold"/>
                  <a:sym typeface="Tomorrow Bold"/>
                </a:rPr>
                <a:t>Parth Goswami</a:t>
              </a:r>
            </a:p>
            <a:p>
              <a:pPr algn="l">
                <a:lnSpc>
                  <a:spcPts val="3029"/>
                </a:lnSpc>
              </a:pPr>
              <a:r>
                <a:rPr lang="en-US" sz="215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 Bold"/>
                  <a:sym typeface="Tomorrow Bold"/>
                </a:rPr>
                <a:t>Samarth Patel</a:t>
              </a:r>
            </a:p>
            <a:p>
              <a:pPr algn="l">
                <a:lnSpc>
                  <a:spcPts val="3029"/>
                </a:lnSpc>
              </a:pPr>
              <a:r>
                <a:rPr lang="en-US" sz="215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 Bold"/>
                  <a:sym typeface="Tomorrow Bold"/>
                </a:rPr>
                <a:t>Harsh Pathak</a:t>
              </a:r>
            </a:p>
          </p:txBody>
        </p:sp>
      </p:grpSp>
      <p:grpSp>
        <p:nvGrpSpPr>
          <p:cNvPr id="18" name="Group 19">
            <a:extLst>
              <a:ext uri="{FF2B5EF4-FFF2-40B4-BE49-F238E27FC236}">
                <a16:creationId xmlns:a16="http://schemas.microsoft.com/office/drawing/2014/main" id="{38FEFB98-32B7-D2DA-3423-5C034D6E1809}"/>
              </a:ext>
            </a:extLst>
          </p:cNvPr>
          <p:cNvGrpSpPr/>
          <p:nvPr/>
        </p:nvGrpSpPr>
        <p:grpSpPr>
          <a:xfrm>
            <a:off x="838200" y="9097451"/>
            <a:ext cx="2947713" cy="803734"/>
            <a:chOff x="0" y="0"/>
            <a:chExt cx="3930284" cy="1071645"/>
          </a:xfrm>
        </p:grpSpPr>
        <p:sp>
          <p:nvSpPr>
            <p:cNvPr id="19" name="Freeform 20">
              <a:extLst>
                <a:ext uri="{FF2B5EF4-FFF2-40B4-BE49-F238E27FC236}">
                  <a16:creationId xmlns:a16="http://schemas.microsoft.com/office/drawing/2014/main" id="{98DCFFE9-6B28-BAE6-578F-96B14873ED22}"/>
                </a:ext>
              </a:extLst>
            </p:cNvPr>
            <p:cNvSpPr/>
            <p:nvPr/>
          </p:nvSpPr>
          <p:spPr>
            <a:xfrm>
              <a:off x="0" y="0"/>
              <a:ext cx="3930284" cy="1071645"/>
            </a:xfrm>
            <a:custGeom>
              <a:avLst/>
              <a:gdLst/>
              <a:ahLst/>
              <a:cxnLst/>
              <a:rect l="l" t="t" r="r" b="b"/>
              <a:pathLst>
                <a:path w="3930284" h="1071645">
                  <a:moveTo>
                    <a:pt x="0" y="0"/>
                  </a:moveTo>
                  <a:lnTo>
                    <a:pt x="3930284" y="0"/>
                  </a:lnTo>
                  <a:lnTo>
                    <a:pt x="3930284" y="1071645"/>
                  </a:lnTo>
                  <a:lnTo>
                    <a:pt x="0" y="107164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1">
              <a:extLst>
                <a:ext uri="{FF2B5EF4-FFF2-40B4-BE49-F238E27FC236}">
                  <a16:creationId xmlns:a16="http://schemas.microsoft.com/office/drawing/2014/main" id="{241E7301-1610-FA7E-15DB-81F72810A250}"/>
                </a:ext>
              </a:extLst>
            </p:cNvPr>
            <p:cNvSpPr txBox="1"/>
            <p:nvPr/>
          </p:nvSpPr>
          <p:spPr>
            <a:xfrm>
              <a:off x="0" y="-47625"/>
              <a:ext cx="3930284" cy="111927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606"/>
                </a:lnSpc>
              </a:pPr>
              <a:r>
                <a:rPr lang="en-US" sz="185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DATE : 31</a:t>
              </a:r>
              <a:r>
                <a:rPr lang="en-US" sz="1850" baseline="300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st</a:t>
              </a:r>
              <a:r>
                <a:rPr lang="en-US" sz="185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 March,2025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2">
            <a:extLst>
              <a:ext uri="{FF2B5EF4-FFF2-40B4-BE49-F238E27FC236}">
                <a16:creationId xmlns:a16="http://schemas.microsoft.com/office/drawing/2014/main" id="{8A109BEA-E0CC-9A21-8EC7-833FAA92BDDD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9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9" y="0"/>
                </a:lnTo>
                <a:lnTo>
                  <a:pt x="18287999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Group 6"/>
          <p:cNvGrpSpPr/>
          <p:nvPr/>
        </p:nvGrpSpPr>
        <p:grpSpPr>
          <a:xfrm>
            <a:off x="1077639" y="422204"/>
            <a:ext cx="16132722" cy="1247521"/>
            <a:chOff x="-1383304" y="-28575"/>
            <a:chExt cx="21510296" cy="16633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126992" cy="1634787"/>
            </a:xfrm>
            <a:custGeom>
              <a:avLst/>
              <a:gdLst/>
              <a:ahLst/>
              <a:cxnLst/>
              <a:rect l="l" t="t" r="r" b="b"/>
              <a:pathLst>
                <a:path w="20126992" h="1634787">
                  <a:moveTo>
                    <a:pt x="0" y="0"/>
                  </a:moveTo>
                  <a:lnTo>
                    <a:pt x="20126992" y="0"/>
                  </a:lnTo>
                  <a:lnTo>
                    <a:pt x="20126992" y="1634787"/>
                  </a:lnTo>
                  <a:lnTo>
                    <a:pt x="0" y="16347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-1383304" y="-28575"/>
              <a:ext cx="21510296" cy="166336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6936"/>
                </a:lnSpc>
              </a:pPr>
              <a:r>
                <a:rPr lang="en-US" sz="5562" dirty="0">
                  <a:solidFill>
                    <a:srgbClr val="EDEDE8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 Bold"/>
                  <a:sym typeface="Tomorrow Bold"/>
                </a:rPr>
                <a:t>Problem Statement &amp; Proposed Solution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690786" y="2310769"/>
            <a:ext cx="7805886" cy="2436443"/>
          </a:xfrm>
          <a:custGeom>
            <a:avLst/>
            <a:gdLst/>
            <a:ahLst/>
            <a:cxnLst/>
            <a:rect l="l" t="t" r="r" b="b"/>
            <a:pathLst>
              <a:path w="10407848" h="3248591">
                <a:moveTo>
                  <a:pt x="0" y="0"/>
                </a:moveTo>
                <a:lnTo>
                  <a:pt x="10407848" y="0"/>
                </a:lnTo>
                <a:lnTo>
                  <a:pt x="10407848" y="3248591"/>
                </a:lnTo>
                <a:lnTo>
                  <a:pt x="0" y="3248591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</p:sp>
      <p:grpSp>
        <p:nvGrpSpPr>
          <p:cNvPr id="15" name="Group 15"/>
          <p:cNvGrpSpPr/>
          <p:nvPr/>
        </p:nvGrpSpPr>
        <p:grpSpPr>
          <a:xfrm>
            <a:off x="9829800" y="5613187"/>
            <a:ext cx="3733800" cy="517844"/>
            <a:chOff x="0" y="-8356"/>
            <a:chExt cx="5392585" cy="5933374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725392" cy="805687"/>
            </a:xfrm>
            <a:custGeom>
              <a:avLst/>
              <a:gdLst/>
              <a:ahLst/>
              <a:cxnLst/>
              <a:rect l="l" t="t" r="r" b="b"/>
              <a:pathLst>
                <a:path w="4725392" h="805687">
                  <a:moveTo>
                    <a:pt x="0" y="0"/>
                  </a:moveTo>
                  <a:lnTo>
                    <a:pt x="4725392" y="0"/>
                  </a:lnTo>
                  <a:lnTo>
                    <a:pt x="4725392" y="805687"/>
                  </a:lnTo>
                  <a:lnTo>
                    <a:pt x="0" y="8056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1" y="-8356"/>
              <a:ext cx="5392584" cy="593337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6"/>
                </a:lnSpc>
              </a:pPr>
              <a:r>
                <a:rPr lang="en-US" sz="2750" b="1" dirty="0">
                  <a:solidFill>
                    <a:srgbClr val="534FF4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 Bold"/>
                  <a:sym typeface="Tomorrow Bold"/>
                </a:rPr>
                <a:t>Proposed Solution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499401" y="6131031"/>
            <a:ext cx="8389949" cy="3200926"/>
            <a:chOff x="0" y="-95251"/>
            <a:chExt cx="11186599" cy="42679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1186599" cy="3707659"/>
            </a:xfrm>
            <a:custGeom>
              <a:avLst/>
              <a:gdLst/>
              <a:ahLst/>
              <a:cxnLst/>
              <a:rect l="l" t="t" r="r" b="b"/>
              <a:pathLst>
                <a:path w="11186599" h="3707659">
                  <a:moveTo>
                    <a:pt x="0" y="0"/>
                  </a:moveTo>
                  <a:lnTo>
                    <a:pt x="11186599" y="0"/>
                  </a:lnTo>
                  <a:lnTo>
                    <a:pt x="11186599" y="3707659"/>
                  </a:lnTo>
                  <a:lnTo>
                    <a:pt x="0" y="370765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95251"/>
              <a:ext cx="11186599" cy="42679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42900" indent="-342900" algn="l">
                <a:lnSpc>
                  <a:spcPts val="3561"/>
                </a:lnSpc>
                <a:buFont typeface="Arial" panose="020B0604020202020204" pitchFamily="34" charset="0"/>
                <a:buChar char="•"/>
              </a:pPr>
              <a:r>
                <a:rPr lang="en-US" sz="2187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 AI-powered fraud detection and secure identity verification</a:t>
              </a:r>
            </a:p>
            <a:p>
              <a:pPr marL="342900" indent="-342900" algn="l">
                <a:lnSpc>
                  <a:spcPts val="3561"/>
                </a:lnSpc>
                <a:buFont typeface="Arial" panose="020B0604020202020204" pitchFamily="34" charset="0"/>
                <a:buChar char="•"/>
              </a:pPr>
              <a:r>
                <a:rPr lang="en-US" sz="2187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 Biometric authentication (face recognition, fingerprints)</a:t>
              </a:r>
            </a:p>
            <a:p>
              <a:pPr marL="342900" indent="-342900" algn="l">
                <a:lnSpc>
                  <a:spcPts val="3561"/>
                </a:lnSpc>
                <a:buFont typeface="Arial" panose="020B0604020202020204" pitchFamily="34" charset="0"/>
                <a:buChar char="•"/>
              </a:pPr>
              <a:r>
                <a:rPr lang="en-US" sz="2187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 Blockchain-based digital IDs for secure access</a:t>
              </a:r>
            </a:p>
            <a:p>
              <a:pPr marL="342900" indent="-342900" algn="l">
                <a:lnSpc>
                  <a:spcPts val="3561"/>
                </a:lnSpc>
                <a:buFont typeface="Arial" panose="020B0604020202020204" pitchFamily="34" charset="0"/>
                <a:buChar char="•"/>
              </a:pPr>
              <a:r>
                <a:rPr lang="en-US" sz="2187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 LLM model for real-time fraud detection</a:t>
              </a:r>
            </a:p>
            <a:p>
              <a:pPr marL="342900" indent="-342900" algn="l">
                <a:lnSpc>
                  <a:spcPts val="3561"/>
                </a:lnSpc>
                <a:buFont typeface="Arial" panose="020B0604020202020204" pitchFamily="34" charset="0"/>
                <a:buChar char="•"/>
              </a:pPr>
              <a:r>
                <a:rPr lang="en-US" sz="2187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 Compliance with KYC/AML standards</a:t>
              </a:r>
            </a:p>
            <a:p>
              <a:pPr marL="342900" indent="-342900" algn="l">
                <a:lnSpc>
                  <a:spcPts val="3561"/>
                </a:lnSpc>
                <a:buFont typeface="Arial" panose="020B0604020202020204" pitchFamily="34" charset="0"/>
                <a:buChar char="•"/>
              </a:pPr>
              <a:r>
                <a:rPr lang="en-US" sz="2187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 Real-time alerts for suspicious activities</a:t>
              </a:r>
            </a:p>
          </p:txBody>
        </p:sp>
      </p:grpSp>
      <p:sp>
        <p:nvSpPr>
          <p:cNvPr id="28" name="Freeform 28"/>
          <p:cNvSpPr/>
          <p:nvPr/>
        </p:nvSpPr>
        <p:spPr>
          <a:xfrm>
            <a:off x="558900" y="6785203"/>
            <a:ext cx="4334916" cy="629184"/>
          </a:xfrm>
          <a:custGeom>
            <a:avLst/>
            <a:gdLst/>
            <a:ahLst/>
            <a:cxnLst/>
            <a:rect l="l" t="t" r="r" b="b"/>
            <a:pathLst>
              <a:path w="5779888" h="838911">
                <a:moveTo>
                  <a:pt x="0" y="0"/>
                </a:moveTo>
                <a:lnTo>
                  <a:pt x="5779888" y="0"/>
                </a:lnTo>
                <a:lnTo>
                  <a:pt x="5779888" y="838911"/>
                </a:lnTo>
                <a:lnTo>
                  <a:pt x="0" y="838911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</p:sp>
      <p:sp>
        <p:nvSpPr>
          <p:cNvPr id="44" name="object 2">
            <a:extLst>
              <a:ext uri="{FF2B5EF4-FFF2-40B4-BE49-F238E27FC236}">
                <a16:creationId xmlns:a16="http://schemas.microsoft.com/office/drawing/2014/main" id="{B98A9D85-2EDF-7455-412F-E3B04BFEC33B}"/>
              </a:ext>
            </a:extLst>
          </p:cNvPr>
          <p:cNvSpPr txBox="1">
            <a:spLocks/>
          </p:cNvSpPr>
          <p:nvPr/>
        </p:nvSpPr>
        <p:spPr>
          <a:xfrm>
            <a:off x="1377315" y="1585544"/>
            <a:ext cx="616648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IN" spc="-105" dirty="0">
                <a:solidFill>
                  <a:srgbClr val="534FF4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PROBLEM</a:t>
            </a:r>
            <a:r>
              <a:rPr lang="en-IN" spc="-225" dirty="0">
                <a:solidFill>
                  <a:srgbClr val="534FF4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IN" spc="-125" dirty="0">
                <a:solidFill>
                  <a:srgbClr val="534FF4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STATEMENT</a:t>
            </a:r>
          </a:p>
        </p:txBody>
      </p:sp>
      <p:sp>
        <p:nvSpPr>
          <p:cNvPr id="46" name="object 4">
            <a:extLst>
              <a:ext uri="{FF2B5EF4-FFF2-40B4-BE49-F238E27FC236}">
                <a16:creationId xmlns:a16="http://schemas.microsoft.com/office/drawing/2014/main" id="{12FA1577-9A94-22DD-1DF3-D0F84563D3C8}"/>
              </a:ext>
            </a:extLst>
          </p:cNvPr>
          <p:cNvSpPr txBox="1">
            <a:spLocks/>
          </p:cNvSpPr>
          <p:nvPr/>
        </p:nvSpPr>
        <p:spPr>
          <a:xfrm>
            <a:off x="1129701" y="2345188"/>
            <a:ext cx="8511196" cy="4234814"/>
          </a:xfrm>
          <a:prstGeom prst="rect">
            <a:avLst/>
          </a:prstGeom>
        </p:spPr>
        <p:txBody>
          <a:bodyPr vert="horz" wrap="square" lIns="0" tIns="122555" rIns="0" bIns="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965"/>
              </a:spcBef>
              <a:buNone/>
            </a:pPr>
            <a:r>
              <a:rPr lang="en-US" spc="-24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AI </a:t>
            </a:r>
            <a:r>
              <a:rPr lang="en-US" spc="-54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pc="-28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Based</a:t>
            </a:r>
          </a:p>
          <a:p>
            <a:pPr marL="0" indent="0">
              <a:spcBef>
                <a:spcPts val="860"/>
              </a:spcBef>
              <a:buNone/>
            </a:pPr>
            <a:r>
              <a:rPr lang="en-US" spc="-150" dirty="0">
                <a:solidFill>
                  <a:srgbClr val="514FF4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Financial</a:t>
            </a:r>
            <a:r>
              <a:rPr lang="en-US" spc="-500" dirty="0">
                <a:solidFill>
                  <a:srgbClr val="514FF4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pc="-229" dirty="0">
                <a:solidFill>
                  <a:srgbClr val="514FF4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Fraud</a:t>
            </a:r>
            <a:r>
              <a:rPr lang="en-US" spc="-500" dirty="0">
                <a:solidFill>
                  <a:srgbClr val="514FF4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pc="-204" dirty="0">
                <a:solidFill>
                  <a:srgbClr val="514FF4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Detection</a:t>
            </a:r>
            <a:r>
              <a:rPr lang="en-US" spc="-500" dirty="0">
                <a:solidFill>
                  <a:srgbClr val="514FF4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pc="-320" dirty="0">
                <a:solidFill>
                  <a:srgbClr val="514FF4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System</a:t>
            </a:r>
          </a:p>
          <a:p>
            <a:pPr marL="0" marR="5080" indent="0">
              <a:lnSpc>
                <a:spcPct val="114999"/>
              </a:lnSpc>
              <a:spcBef>
                <a:spcPts val="3845"/>
              </a:spcBef>
              <a:buNone/>
            </a:pPr>
            <a:r>
              <a:rPr lang="en-US" sz="2400" spc="-13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Design</a:t>
            </a:r>
            <a:r>
              <a:rPr lang="en-US" sz="2400" spc="-25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3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</a:t>
            </a:r>
            <a:r>
              <a:rPr lang="en-US" sz="2400" spc="-25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4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system</a:t>
            </a:r>
            <a:r>
              <a:rPr lang="en-US" sz="2400" spc="-25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9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for</a:t>
            </a:r>
            <a:r>
              <a:rPr lang="en-US" sz="2400" spc="-25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2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banks</a:t>
            </a:r>
            <a:r>
              <a:rPr lang="en-US" sz="2400" spc="-25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14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that</a:t>
            </a:r>
            <a:r>
              <a:rPr lang="en-US" sz="2400" spc="-25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7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utilizes</a:t>
            </a:r>
            <a:r>
              <a:rPr lang="en-US" sz="2400" spc="-25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8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multiple</a:t>
            </a:r>
            <a:r>
              <a:rPr lang="en-US" sz="2400" spc="-25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4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AI</a:t>
            </a:r>
            <a:r>
              <a:rPr lang="en-US" sz="2400" spc="-25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3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agents</a:t>
            </a:r>
            <a:r>
              <a:rPr lang="en-US" sz="2400" spc="-24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to</a:t>
            </a:r>
            <a:r>
              <a:rPr lang="en-US" sz="2400" spc="-25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3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monitor</a:t>
            </a:r>
            <a:r>
              <a:rPr lang="en-US" sz="2400" spc="-25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2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and</a:t>
            </a:r>
            <a:r>
              <a:rPr lang="en-US" sz="2400" spc="-25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2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analyze</a:t>
            </a:r>
            <a:r>
              <a:rPr lang="en-US" sz="2400" spc="-25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7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transactions </a:t>
            </a:r>
            <a:r>
              <a:rPr lang="en-US" sz="2400" spc="-9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</a:t>
            </a:r>
            <a:r>
              <a:rPr lang="en-US" sz="2400" spc="-23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9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real</a:t>
            </a:r>
            <a:r>
              <a:rPr lang="en-US" sz="2400" spc="-23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4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time,</a:t>
            </a:r>
            <a:r>
              <a:rPr lang="en-US" sz="2400" spc="-23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3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flagging</a:t>
            </a:r>
            <a:r>
              <a:rPr lang="en-US" sz="2400" spc="-22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8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suspicious</a:t>
            </a:r>
            <a:r>
              <a:rPr lang="en-US" sz="2400" spc="-23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patterns</a:t>
            </a:r>
            <a:r>
              <a:rPr lang="en-US" sz="2400" spc="-23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9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indicative</a:t>
            </a:r>
            <a:r>
              <a:rPr lang="en-US" sz="2400" spc="-22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9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of</a:t>
            </a:r>
            <a:r>
              <a:rPr lang="en-US" sz="2400" spc="-23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fraud.</a:t>
            </a:r>
            <a:endParaRPr lang="en-US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585470" indent="0">
              <a:lnSpc>
                <a:spcPct val="114999"/>
              </a:lnSpc>
              <a:spcBef>
                <a:spcPts val="5"/>
              </a:spcBef>
              <a:buNone/>
            </a:pPr>
            <a:r>
              <a:rPr lang="en-US" sz="2400" spc="-12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The</a:t>
            </a:r>
            <a:r>
              <a:rPr lang="en-US" sz="2400" spc="-22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4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system</a:t>
            </a:r>
            <a:r>
              <a:rPr lang="en-US" sz="2400" spc="-22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should</a:t>
            </a:r>
            <a:r>
              <a:rPr lang="en-US" sz="2400" spc="-22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8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efficiently</a:t>
            </a:r>
            <a:r>
              <a:rPr lang="en-US" sz="2400" spc="-22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9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detect</a:t>
            </a:r>
            <a:r>
              <a:rPr lang="en-US" sz="2400" spc="-22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2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anomalies,</a:t>
            </a:r>
            <a:r>
              <a:rPr lang="en-US" sz="2400" spc="-22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14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provide</a:t>
            </a:r>
            <a:r>
              <a:rPr lang="en-US" sz="2400" spc="-22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contextual</a:t>
            </a:r>
            <a:r>
              <a:rPr lang="en-US" sz="2400" spc="-22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14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insights,</a:t>
            </a:r>
            <a:r>
              <a:rPr lang="en-US" sz="2400" spc="-22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2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and</a:t>
            </a:r>
            <a:r>
              <a:rPr lang="en-US" sz="2400" spc="-22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6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generate </a:t>
            </a:r>
            <a:r>
              <a:rPr lang="en-US" sz="2400" spc="-9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actionable</a:t>
            </a:r>
            <a:r>
              <a:rPr lang="en-US" sz="2400" spc="-22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8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alerts</a:t>
            </a:r>
            <a:r>
              <a:rPr lang="en-US" sz="2400" spc="-22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7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while</a:t>
            </a:r>
            <a:r>
              <a:rPr lang="en-US" sz="2400" spc="-22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2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ensuring</a:t>
            </a:r>
            <a:r>
              <a:rPr lang="en-US" sz="2400" spc="-22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compliance</a:t>
            </a:r>
            <a:r>
              <a:rPr lang="en-US" sz="2400" spc="-22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8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with</a:t>
            </a:r>
            <a:r>
              <a:rPr lang="en-US" sz="2400" spc="-22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8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financial</a:t>
            </a:r>
            <a:r>
              <a:rPr lang="en-US" sz="2400" spc="-22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400" spc="-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regulations.</a:t>
            </a:r>
            <a:endParaRPr lang="en-US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47" name="object 5">
            <a:extLst>
              <a:ext uri="{FF2B5EF4-FFF2-40B4-BE49-F238E27FC236}">
                <a16:creationId xmlns:a16="http://schemas.microsoft.com/office/drawing/2014/main" id="{B776FCEE-3790-2C3F-BB3A-77ED544AC24C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573894" y="9697718"/>
            <a:ext cx="256905" cy="223521"/>
          </a:xfrm>
          <a:prstGeom prst="rect">
            <a:avLst/>
          </a:prstGeom>
        </p:spPr>
      </p:pic>
      <p:grpSp>
        <p:nvGrpSpPr>
          <p:cNvPr id="51" name="object 5">
            <a:extLst>
              <a:ext uri="{FF2B5EF4-FFF2-40B4-BE49-F238E27FC236}">
                <a16:creationId xmlns:a16="http://schemas.microsoft.com/office/drawing/2014/main" id="{C3A86C0F-92BA-FF96-50CC-FB8AAD5AC688}"/>
              </a:ext>
            </a:extLst>
          </p:cNvPr>
          <p:cNvGrpSpPr/>
          <p:nvPr/>
        </p:nvGrpSpPr>
        <p:grpSpPr>
          <a:xfrm>
            <a:off x="1013545" y="1753900"/>
            <a:ext cx="363770" cy="351668"/>
            <a:chOff x="9459300" y="4038600"/>
            <a:chExt cx="3893820" cy="3764279"/>
          </a:xfrm>
        </p:grpSpPr>
        <p:sp>
          <p:nvSpPr>
            <p:cNvPr id="52" name="object 6">
              <a:extLst>
                <a:ext uri="{FF2B5EF4-FFF2-40B4-BE49-F238E27FC236}">
                  <a16:creationId xmlns:a16="http://schemas.microsoft.com/office/drawing/2014/main" id="{EB501764-CEFF-CE62-218F-6C7377CAEA10}"/>
                </a:ext>
              </a:extLst>
            </p:cNvPr>
            <p:cNvSpPr/>
            <p:nvPr/>
          </p:nvSpPr>
          <p:spPr>
            <a:xfrm>
              <a:off x="12255075" y="4038600"/>
              <a:ext cx="1098550" cy="1061720"/>
            </a:xfrm>
            <a:custGeom>
              <a:avLst/>
              <a:gdLst/>
              <a:ahLst/>
              <a:cxnLst/>
              <a:rect l="l" t="t" r="r" b="b"/>
              <a:pathLst>
                <a:path w="1098550" h="1061720">
                  <a:moveTo>
                    <a:pt x="550720" y="1061399"/>
                  </a:moveTo>
                  <a:lnTo>
                    <a:pt x="0" y="1061399"/>
                  </a:lnTo>
                  <a:lnTo>
                    <a:pt x="547278" y="0"/>
                  </a:lnTo>
                  <a:lnTo>
                    <a:pt x="1097999" y="0"/>
                  </a:lnTo>
                  <a:lnTo>
                    <a:pt x="550720" y="1061399"/>
                  </a:lnTo>
                  <a:close/>
                </a:path>
              </a:pathLst>
            </a:custGeom>
            <a:solidFill>
              <a:srgbClr val="88F4E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3" name="object 7">
              <a:extLst>
                <a:ext uri="{FF2B5EF4-FFF2-40B4-BE49-F238E27FC236}">
                  <a16:creationId xmlns:a16="http://schemas.microsoft.com/office/drawing/2014/main" id="{8C7E6A0F-0107-C560-5A53-89A452C72C1B}"/>
                </a:ext>
              </a:extLst>
            </p:cNvPr>
            <p:cNvSpPr/>
            <p:nvPr/>
          </p:nvSpPr>
          <p:spPr>
            <a:xfrm>
              <a:off x="9459300" y="5100000"/>
              <a:ext cx="2796540" cy="2703195"/>
            </a:xfrm>
            <a:custGeom>
              <a:avLst/>
              <a:gdLst/>
              <a:ahLst/>
              <a:cxnLst/>
              <a:rect l="l" t="t" r="r" b="b"/>
              <a:pathLst>
                <a:path w="2796540" h="2703195">
                  <a:moveTo>
                    <a:pt x="1402433" y="2702699"/>
                  </a:moveTo>
                  <a:lnTo>
                    <a:pt x="0" y="2702699"/>
                  </a:lnTo>
                  <a:lnTo>
                    <a:pt x="1393566" y="0"/>
                  </a:lnTo>
                  <a:lnTo>
                    <a:pt x="2795999" y="0"/>
                  </a:lnTo>
                  <a:lnTo>
                    <a:pt x="1402433" y="2702699"/>
                  </a:lnTo>
                  <a:close/>
                </a:path>
              </a:pathLst>
            </a:custGeom>
            <a:solidFill>
              <a:srgbClr val="514FF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bject 2">
            <a:extLst>
              <a:ext uri="{FF2B5EF4-FFF2-40B4-BE49-F238E27FC236}">
                <a16:creationId xmlns:a16="http://schemas.microsoft.com/office/drawing/2014/main" id="{2C52553A-793D-647F-18DC-FE9144B65363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9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9" y="0"/>
                </a:lnTo>
                <a:lnTo>
                  <a:pt x="18287999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0" name="Group 10"/>
          <p:cNvGrpSpPr/>
          <p:nvPr/>
        </p:nvGrpSpPr>
        <p:grpSpPr>
          <a:xfrm>
            <a:off x="966341" y="557956"/>
            <a:ext cx="9497317" cy="1754089"/>
            <a:chOff x="0" y="0"/>
            <a:chExt cx="12663089" cy="233878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663089" cy="2338785"/>
            </a:xfrm>
            <a:custGeom>
              <a:avLst/>
              <a:gdLst/>
              <a:ahLst/>
              <a:cxnLst/>
              <a:rect l="l" t="t" r="r" b="b"/>
              <a:pathLst>
                <a:path w="12663089" h="2338785">
                  <a:moveTo>
                    <a:pt x="0" y="0"/>
                  </a:moveTo>
                  <a:lnTo>
                    <a:pt x="12663089" y="0"/>
                  </a:lnTo>
                  <a:lnTo>
                    <a:pt x="12663089" y="2338785"/>
                  </a:lnTo>
                  <a:lnTo>
                    <a:pt x="0" y="23387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2663089" cy="237688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748"/>
                </a:lnSpc>
              </a:pPr>
              <a:r>
                <a:rPr lang="en-US" sz="5374" dirty="0">
                  <a:solidFill>
                    <a:srgbClr val="534FF4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 Bold"/>
                  <a:sym typeface="Tomorrow Bold"/>
                </a:rPr>
                <a:t>System Architecture Overview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66341" y="2693045"/>
            <a:ext cx="1380530" cy="2070874"/>
            <a:chOff x="0" y="0"/>
            <a:chExt cx="1840707" cy="2761165"/>
          </a:xfrm>
        </p:grpSpPr>
        <p:sp>
          <p:nvSpPr>
            <p:cNvPr id="14" name="Freeform 14" descr="preencoded.png"/>
            <p:cNvSpPr/>
            <p:nvPr/>
          </p:nvSpPr>
          <p:spPr>
            <a:xfrm>
              <a:off x="0" y="0"/>
              <a:ext cx="1840738" cy="2761107"/>
            </a:xfrm>
            <a:custGeom>
              <a:avLst/>
              <a:gdLst/>
              <a:ahLst/>
              <a:cxnLst/>
              <a:rect l="l" t="t" r="r" b="b"/>
              <a:pathLst>
                <a:path w="1840738" h="2761107">
                  <a:moveTo>
                    <a:pt x="0" y="0"/>
                  </a:moveTo>
                  <a:lnTo>
                    <a:pt x="1840738" y="0"/>
                  </a:lnTo>
                  <a:lnTo>
                    <a:pt x="1840738" y="2761107"/>
                  </a:lnTo>
                  <a:lnTo>
                    <a:pt x="0" y="27611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2502" r="-12500" b="-2"/>
              </a:stretch>
            </a:blipFill>
          </p:spPr>
        </p:sp>
      </p:grpSp>
      <p:grpSp>
        <p:nvGrpSpPr>
          <p:cNvPr id="15" name="Group 15"/>
          <p:cNvGrpSpPr/>
          <p:nvPr/>
        </p:nvGrpSpPr>
        <p:grpSpPr>
          <a:xfrm>
            <a:off x="2760910" y="2678757"/>
            <a:ext cx="3451472" cy="445592"/>
            <a:chOff x="0" y="0"/>
            <a:chExt cx="4601963" cy="59412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601963" cy="594122"/>
            </a:xfrm>
            <a:custGeom>
              <a:avLst/>
              <a:gdLst/>
              <a:ahLst/>
              <a:cxnLst/>
              <a:rect l="l" t="t" r="r" b="b"/>
              <a:pathLst>
                <a:path w="4601963" h="594122">
                  <a:moveTo>
                    <a:pt x="0" y="0"/>
                  </a:moveTo>
                  <a:lnTo>
                    <a:pt x="4601963" y="0"/>
                  </a:lnTo>
                  <a:lnTo>
                    <a:pt x="4601963" y="594122"/>
                  </a:lnTo>
                  <a:lnTo>
                    <a:pt x="0" y="5941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9050"/>
              <a:ext cx="4601963" cy="61317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b="1" dirty="0">
                  <a:solidFill>
                    <a:srgbClr val="88F4EC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 Bold"/>
                  <a:sym typeface="Tomorrow Bold"/>
                </a:rPr>
                <a:t>Tech Stack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2746773" y="3274862"/>
            <a:ext cx="8230289" cy="1241860"/>
            <a:chOff x="0" y="-85725"/>
            <a:chExt cx="10973719" cy="249151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973719" cy="2405793"/>
            </a:xfrm>
            <a:custGeom>
              <a:avLst/>
              <a:gdLst/>
              <a:ahLst/>
              <a:cxnLst/>
              <a:rect l="l" t="t" r="r" b="b"/>
              <a:pathLst>
                <a:path w="10973719" h="2405793">
                  <a:moveTo>
                    <a:pt x="0" y="0"/>
                  </a:moveTo>
                  <a:lnTo>
                    <a:pt x="10973719" y="0"/>
                  </a:lnTo>
                  <a:lnTo>
                    <a:pt x="10973719" y="2405793"/>
                  </a:lnTo>
                  <a:lnTo>
                    <a:pt x="0" y="24057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85725"/>
              <a:ext cx="10973719" cy="231487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485655" lvl="2" indent="-161885" algn="l">
                <a:lnSpc>
                  <a:spcPts val="3436"/>
                </a:lnSpc>
                <a:buFont typeface="Arial"/>
                <a:buChar char="⚬"/>
              </a:pPr>
              <a:r>
                <a:rPr lang="en-US" sz="2124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Python (ML), ReactJS (Frontend), Blockchain API, MongoDB</a:t>
              </a:r>
              <a:endPara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omorrow"/>
                <a:sym typeface="Tomorrow"/>
              </a:endParaRPr>
            </a:p>
            <a:p>
              <a:pPr marL="485655" lvl="2" indent="-161885" algn="l">
                <a:lnSpc>
                  <a:spcPts val="3437"/>
                </a:lnSpc>
              </a:pPr>
              <a:endPara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omorrow"/>
                <a:sym typeface="Tomorrow"/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66341" y="4556671"/>
            <a:ext cx="1380530" cy="1920377"/>
            <a:chOff x="0" y="0"/>
            <a:chExt cx="1840707" cy="2560503"/>
          </a:xfrm>
        </p:grpSpPr>
        <p:sp>
          <p:nvSpPr>
            <p:cNvPr id="22" name="Freeform 22" descr="preencoded.png"/>
            <p:cNvSpPr/>
            <p:nvPr/>
          </p:nvSpPr>
          <p:spPr>
            <a:xfrm>
              <a:off x="0" y="0"/>
              <a:ext cx="1840738" cy="2560447"/>
            </a:xfrm>
            <a:custGeom>
              <a:avLst/>
              <a:gdLst/>
              <a:ahLst/>
              <a:cxnLst/>
              <a:rect l="l" t="t" r="r" b="b"/>
              <a:pathLst>
                <a:path w="1840738" h="2560447">
                  <a:moveTo>
                    <a:pt x="0" y="0"/>
                  </a:moveTo>
                  <a:lnTo>
                    <a:pt x="1840738" y="0"/>
                  </a:lnTo>
                  <a:lnTo>
                    <a:pt x="1840738" y="2560447"/>
                  </a:lnTo>
                  <a:lnTo>
                    <a:pt x="0" y="2560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7960" r="-7958" b="-2"/>
              </a:stretch>
            </a:blipFill>
          </p:spPr>
        </p:sp>
      </p:grpSp>
      <p:grpSp>
        <p:nvGrpSpPr>
          <p:cNvPr id="23" name="Group 23"/>
          <p:cNvGrpSpPr/>
          <p:nvPr/>
        </p:nvGrpSpPr>
        <p:grpSpPr>
          <a:xfrm>
            <a:off x="966341" y="6213276"/>
            <a:ext cx="1380530" cy="2148334"/>
            <a:chOff x="0" y="0"/>
            <a:chExt cx="1840707" cy="2864445"/>
          </a:xfrm>
        </p:grpSpPr>
        <p:sp>
          <p:nvSpPr>
            <p:cNvPr id="24" name="Freeform 24" descr="preencoded.png"/>
            <p:cNvSpPr/>
            <p:nvPr/>
          </p:nvSpPr>
          <p:spPr>
            <a:xfrm>
              <a:off x="0" y="0"/>
              <a:ext cx="1840738" cy="2864485"/>
            </a:xfrm>
            <a:custGeom>
              <a:avLst/>
              <a:gdLst/>
              <a:ahLst/>
              <a:cxnLst/>
              <a:rect l="l" t="t" r="r" b="b"/>
              <a:pathLst>
                <a:path w="1840738" h="2864485">
                  <a:moveTo>
                    <a:pt x="0" y="0"/>
                  </a:moveTo>
                  <a:lnTo>
                    <a:pt x="1840738" y="0"/>
                  </a:lnTo>
                  <a:lnTo>
                    <a:pt x="1840738" y="2864485"/>
                  </a:lnTo>
                  <a:lnTo>
                    <a:pt x="0" y="28644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4840" r="-14838" b="1"/>
              </a:stretch>
            </a:blipFill>
          </p:spPr>
        </p:sp>
      </p:grpSp>
      <p:grpSp>
        <p:nvGrpSpPr>
          <p:cNvPr id="25" name="Group 25"/>
          <p:cNvGrpSpPr/>
          <p:nvPr/>
        </p:nvGrpSpPr>
        <p:grpSpPr>
          <a:xfrm>
            <a:off x="966341" y="8145959"/>
            <a:ext cx="1380530" cy="1817043"/>
            <a:chOff x="0" y="0"/>
            <a:chExt cx="1840707" cy="2422724"/>
          </a:xfrm>
        </p:grpSpPr>
        <p:sp>
          <p:nvSpPr>
            <p:cNvPr id="26" name="Freeform 26" descr="preencoded.png"/>
            <p:cNvSpPr/>
            <p:nvPr/>
          </p:nvSpPr>
          <p:spPr>
            <a:xfrm>
              <a:off x="0" y="0"/>
              <a:ext cx="1840738" cy="2422779"/>
            </a:xfrm>
            <a:custGeom>
              <a:avLst/>
              <a:gdLst/>
              <a:ahLst/>
              <a:cxnLst/>
              <a:rect l="l" t="t" r="r" b="b"/>
              <a:pathLst>
                <a:path w="1840738" h="2422779">
                  <a:moveTo>
                    <a:pt x="0" y="0"/>
                  </a:moveTo>
                  <a:lnTo>
                    <a:pt x="1840738" y="0"/>
                  </a:lnTo>
                  <a:lnTo>
                    <a:pt x="1840738" y="2422779"/>
                  </a:lnTo>
                  <a:lnTo>
                    <a:pt x="0" y="24227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4841" r="-4839" b="2"/>
              </a:stretch>
            </a:blipFill>
          </p:spPr>
        </p:sp>
      </p:grpSp>
      <p:grpSp>
        <p:nvGrpSpPr>
          <p:cNvPr id="27" name="Group 27"/>
          <p:cNvGrpSpPr/>
          <p:nvPr/>
        </p:nvGrpSpPr>
        <p:grpSpPr>
          <a:xfrm>
            <a:off x="2746773" y="8347323"/>
            <a:ext cx="3451472" cy="445592"/>
            <a:chOff x="0" y="0"/>
            <a:chExt cx="4601963" cy="594122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601963" cy="594122"/>
            </a:xfrm>
            <a:custGeom>
              <a:avLst/>
              <a:gdLst/>
              <a:ahLst/>
              <a:cxnLst/>
              <a:rect l="l" t="t" r="r" b="b"/>
              <a:pathLst>
                <a:path w="4601963" h="594122">
                  <a:moveTo>
                    <a:pt x="0" y="0"/>
                  </a:moveTo>
                  <a:lnTo>
                    <a:pt x="4601963" y="0"/>
                  </a:lnTo>
                  <a:lnTo>
                    <a:pt x="4601963" y="594122"/>
                  </a:lnTo>
                  <a:lnTo>
                    <a:pt x="0" y="5941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19050"/>
              <a:ext cx="4601963" cy="61317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b="1" dirty="0">
                  <a:solidFill>
                    <a:srgbClr val="88F4EC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 Bold"/>
                  <a:sym typeface="Tomorrow Bold"/>
                </a:rPr>
                <a:t>Considerations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2349352" y="4490694"/>
            <a:ext cx="8230289" cy="1804345"/>
            <a:chOff x="0" y="0"/>
            <a:chExt cx="10973719" cy="2405793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0973719" cy="2405793"/>
            </a:xfrm>
            <a:custGeom>
              <a:avLst/>
              <a:gdLst/>
              <a:ahLst/>
              <a:cxnLst/>
              <a:rect l="l" t="t" r="r" b="b"/>
              <a:pathLst>
                <a:path w="10973719" h="2405793">
                  <a:moveTo>
                    <a:pt x="0" y="0"/>
                  </a:moveTo>
                  <a:lnTo>
                    <a:pt x="10973719" y="0"/>
                  </a:lnTo>
                  <a:lnTo>
                    <a:pt x="10973719" y="2405793"/>
                  </a:lnTo>
                  <a:lnTo>
                    <a:pt x="0" y="24057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85725"/>
              <a:ext cx="10973719" cy="24915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6"/>
                </a:lnSpc>
              </a:pPr>
              <a:endParaRPr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marL="485655" lvl="2" indent="-161885" algn="l">
                <a:lnSpc>
                  <a:spcPts val="3436"/>
                </a:lnSpc>
                <a:buFont typeface="Arial"/>
                <a:buChar char="⚬"/>
              </a:pPr>
              <a:r>
                <a:rPr lang="en-US" sz="2124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Identity Verification (Blockchain), Fraud Detection (Anomaly detection in Credit Cards, Smurfing Detection, Risk Profiling), Compliance (KYC)</a:t>
              </a:r>
            </a:p>
            <a:p>
              <a:pPr marL="485655" lvl="2" indent="-161885" algn="l">
                <a:lnSpc>
                  <a:spcPts val="3437"/>
                </a:lnSpc>
              </a:pPr>
              <a:endParaRPr lang="en-US" sz="2124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omorrow"/>
                <a:sym typeface="Tomorrow"/>
              </a:endParaRP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2746773" y="4350013"/>
            <a:ext cx="3451472" cy="589089"/>
            <a:chOff x="0" y="0"/>
            <a:chExt cx="4601963" cy="785453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4601963" cy="785453"/>
            </a:xfrm>
            <a:custGeom>
              <a:avLst/>
              <a:gdLst/>
              <a:ahLst/>
              <a:cxnLst/>
              <a:rect l="l" t="t" r="r" b="b"/>
              <a:pathLst>
                <a:path w="4601963" h="785453">
                  <a:moveTo>
                    <a:pt x="0" y="0"/>
                  </a:moveTo>
                  <a:lnTo>
                    <a:pt x="4601963" y="0"/>
                  </a:lnTo>
                  <a:lnTo>
                    <a:pt x="4601963" y="785453"/>
                  </a:lnTo>
                  <a:lnTo>
                    <a:pt x="0" y="7854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19050"/>
              <a:ext cx="4601963" cy="80450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b="1" dirty="0">
                  <a:solidFill>
                    <a:srgbClr val="88F4EC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 Bold"/>
                  <a:sym typeface="Tomorrow Bold"/>
                </a:rPr>
                <a:t>Key Modules: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2746773" y="7223149"/>
            <a:ext cx="7702749" cy="1375720"/>
            <a:chOff x="0" y="0"/>
            <a:chExt cx="10270332" cy="1834293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0270332" cy="1834293"/>
            </a:xfrm>
            <a:custGeom>
              <a:avLst/>
              <a:gdLst/>
              <a:ahLst/>
              <a:cxnLst/>
              <a:rect l="l" t="t" r="r" b="b"/>
              <a:pathLst>
                <a:path w="10270332" h="1834293">
                  <a:moveTo>
                    <a:pt x="0" y="0"/>
                  </a:moveTo>
                  <a:lnTo>
                    <a:pt x="10270332" y="0"/>
                  </a:lnTo>
                  <a:lnTo>
                    <a:pt x="10270332" y="1834293"/>
                  </a:lnTo>
                  <a:lnTo>
                    <a:pt x="0" y="18342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-85725"/>
              <a:ext cx="10270332" cy="19200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3770" lvl="2" algn="l">
                <a:lnSpc>
                  <a:spcPts val="3436"/>
                </a:lnSpc>
              </a:pPr>
              <a:r>
                <a:rPr lang="en-US" sz="2124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Cloud integration, Data encryption, Real-time monitoring</a:t>
              </a:r>
            </a:p>
            <a:p>
              <a:pPr marL="485655" lvl="2" indent="-161885" algn="l">
                <a:lnSpc>
                  <a:spcPts val="3437"/>
                </a:lnSpc>
              </a:pPr>
              <a:endParaRPr lang="en-US" sz="2124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omorrow"/>
                <a:sym typeface="Tomorrow"/>
              </a:endParaRP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2746773" y="6612629"/>
            <a:ext cx="4261624" cy="589089"/>
            <a:chOff x="0" y="0"/>
            <a:chExt cx="5682165" cy="785453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682165" cy="785453"/>
            </a:xfrm>
            <a:custGeom>
              <a:avLst/>
              <a:gdLst/>
              <a:ahLst/>
              <a:cxnLst/>
              <a:rect l="l" t="t" r="r" b="b"/>
              <a:pathLst>
                <a:path w="5682165" h="785453">
                  <a:moveTo>
                    <a:pt x="0" y="0"/>
                  </a:moveTo>
                  <a:lnTo>
                    <a:pt x="5682165" y="0"/>
                  </a:lnTo>
                  <a:lnTo>
                    <a:pt x="5682165" y="785453"/>
                  </a:lnTo>
                  <a:lnTo>
                    <a:pt x="0" y="7854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19050"/>
              <a:ext cx="5682165" cy="80450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b="1" dirty="0">
                  <a:solidFill>
                    <a:srgbClr val="88F4EC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 Bold"/>
                  <a:sym typeface="Tomorrow Bold"/>
                </a:rPr>
                <a:t>Scalability &amp; Security: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2760910" y="8814211"/>
            <a:ext cx="7702749" cy="947095"/>
            <a:chOff x="0" y="0"/>
            <a:chExt cx="10270332" cy="1262793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10270332" cy="1262793"/>
            </a:xfrm>
            <a:custGeom>
              <a:avLst/>
              <a:gdLst/>
              <a:ahLst/>
              <a:cxnLst/>
              <a:rect l="l" t="t" r="r" b="b"/>
              <a:pathLst>
                <a:path w="10270332" h="1262793">
                  <a:moveTo>
                    <a:pt x="0" y="0"/>
                  </a:moveTo>
                  <a:lnTo>
                    <a:pt x="10270332" y="0"/>
                  </a:lnTo>
                  <a:lnTo>
                    <a:pt x="10270332" y="1262793"/>
                  </a:lnTo>
                  <a:lnTo>
                    <a:pt x="0" y="12627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4" name="TextBox 44"/>
            <p:cNvSpPr txBox="1"/>
            <p:nvPr/>
          </p:nvSpPr>
          <p:spPr>
            <a:xfrm>
              <a:off x="0" y="-85725"/>
              <a:ext cx="10270332" cy="13485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485655" lvl="2" indent="-161885" algn="l">
                <a:lnSpc>
                  <a:spcPts val="3436"/>
                </a:lnSpc>
                <a:buFont typeface="Arial"/>
                <a:buChar char="⚬"/>
              </a:pPr>
              <a:r>
                <a:rPr lang="en-US" sz="2124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Scalability &amp; Security.</a:t>
              </a:r>
            </a:p>
            <a:p>
              <a:pPr marL="485655" lvl="2" indent="-161885" algn="l">
                <a:lnSpc>
                  <a:spcPts val="3437"/>
                </a:lnSpc>
              </a:pPr>
              <a:endParaRPr lang="en-US" sz="2124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omorrow"/>
                <a:sym typeface="Tomorrow"/>
              </a:endParaRPr>
            </a:p>
          </p:txBody>
        </p:sp>
      </p:grpSp>
      <p:pic>
        <p:nvPicPr>
          <p:cNvPr id="47" name="Picture 46">
            <a:extLst>
              <a:ext uri="{FF2B5EF4-FFF2-40B4-BE49-F238E27FC236}">
                <a16:creationId xmlns:a16="http://schemas.microsoft.com/office/drawing/2014/main" id="{35D848AE-1ACA-B069-AFA4-FDE22966B4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713" y="0"/>
            <a:ext cx="8024504" cy="10287000"/>
          </a:xfrm>
          <a:prstGeom prst="rect">
            <a:avLst/>
          </a:prstGeom>
        </p:spPr>
      </p:pic>
      <p:grpSp>
        <p:nvGrpSpPr>
          <p:cNvPr id="48" name="object 5">
            <a:extLst>
              <a:ext uri="{FF2B5EF4-FFF2-40B4-BE49-F238E27FC236}">
                <a16:creationId xmlns:a16="http://schemas.microsoft.com/office/drawing/2014/main" id="{E9EEF37C-BFA9-B302-44AD-EEC793D37B03}"/>
              </a:ext>
            </a:extLst>
          </p:cNvPr>
          <p:cNvGrpSpPr/>
          <p:nvPr/>
        </p:nvGrpSpPr>
        <p:grpSpPr>
          <a:xfrm rot="3774206">
            <a:off x="8649896" y="8972713"/>
            <a:ext cx="3599254" cy="3479513"/>
            <a:chOff x="9459300" y="4038600"/>
            <a:chExt cx="3893820" cy="3764279"/>
          </a:xfrm>
        </p:grpSpPr>
        <p:sp>
          <p:nvSpPr>
            <p:cNvPr id="49" name="object 6">
              <a:extLst>
                <a:ext uri="{FF2B5EF4-FFF2-40B4-BE49-F238E27FC236}">
                  <a16:creationId xmlns:a16="http://schemas.microsoft.com/office/drawing/2014/main" id="{7845097C-9566-CD77-F600-F928EE6B7171}"/>
                </a:ext>
              </a:extLst>
            </p:cNvPr>
            <p:cNvSpPr/>
            <p:nvPr/>
          </p:nvSpPr>
          <p:spPr>
            <a:xfrm>
              <a:off x="12255075" y="4038600"/>
              <a:ext cx="1098550" cy="1061720"/>
            </a:xfrm>
            <a:custGeom>
              <a:avLst/>
              <a:gdLst/>
              <a:ahLst/>
              <a:cxnLst/>
              <a:rect l="l" t="t" r="r" b="b"/>
              <a:pathLst>
                <a:path w="1098550" h="1061720">
                  <a:moveTo>
                    <a:pt x="550720" y="1061399"/>
                  </a:moveTo>
                  <a:lnTo>
                    <a:pt x="0" y="1061399"/>
                  </a:lnTo>
                  <a:lnTo>
                    <a:pt x="547278" y="0"/>
                  </a:lnTo>
                  <a:lnTo>
                    <a:pt x="1097999" y="0"/>
                  </a:lnTo>
                  <a:lnTo>
                    <a:pt x="550720" y="1061399"/>
                  </a:lnTo>
                  <a:close/>
                </a:path>
              </a:pathLst>
            </a:custGeom>
            <a:solidFill>
              <a:srgbClr val="88F4E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0" name="object 7">
              <a:extLst>
                <a:ext uri="{FF2B5EF4-FFF2-40B4-BE49-F238E27FC236}">
                  <a16:creationId xmlns:a16="http://schemas.microsoft.com/office/drawing/2014/main" id="{861D5723-B760-97CB-9429-2F1A42A0A76B}"/>
                </a:ext>
              </a:extLst>
            </p:cNvPr>
            <p:cNvSpPr/>
            <p:nvPr/>
          </p:nvSpPr>
          <p:spPr>
            <a:xfrm>
              <a:off x="9459300" y="5100000"/>
              <a:ext cx="2796540" cy="2703195"/>
            </a:xfrm>
            <a:custGeom>
              <a:avLst/>
              <a:gdLst/>
              <a:ahLst/>
              <a:cxnLst/>
              <a:rect l="l" t="t" r="r" b="b"/>
              <a:pathLst>
                <a:path w="2796540" h="2703195">
                  <a:moveTo>
                    <a:pt x="1402433" y="2702699"/>
                  </a:moveTo>
                  <a:lnTo>
                    <a:pt x="0" y="2702699"/>
                  </a:lnTo>
                  <a:lnTo>
                    <a:pt x="1393566" y="0"/>
                  </a:lnTo>
                  <a:lnTo>
                    <a:pt x="2795999" y="0"/>
                  </a:lnTo>
                  <a:lnTo>
                    <a:pt x="1402433" y="2702699"/>
                  </a:lnTo>
                  <a:close/>
                </a:path>
              </a:pathLst>
            </a:custGeom>
            <a:solidFill>
              <a:srgbClr val="514FF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51" name="Picture 50">
            <a:extLst>
              <a:ext uri="{FF2B5EF4-FFF2-40B4-BE49-F238E27FC236}">
                <a16:creationId xmlns:a16="http://schemas.microsoft.com/office/drawing/2014/main" id="{F6778AC2-A44E-10DA-FDA2-9DEEDC141F0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1974" y="1485900"/>
            <a:ext cx="533400" cy="533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2F8CF0-0CDF-DD27-6F2A-DFB1681161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bject 2">
            <a:extLst>
              <a:ext uri="{FF2B5EF4-FFF2-40B4-BE49-F238E27FC236}">
                <a16:creationId xmlns:a16="http://schemas.microsoft.com/office/drawing/2014/main" id="{1B82B6DB-B293-BDAE-99DD-D2532FC0003D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9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9" y="0"/>
                </a:lnTo>
                <a:lnTo>
                  <a:pt x="18287999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>
              <a:solidFill>
                <a:srgbClr val="534FF4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D4D4FB8C-5F49-EC80-BC94-0FD0A2C6EA4D}"/>
              </a:ext>
            </a:extLst>
          </p:cNvPr>
          <p:cNvGrpSpPr/>
          <p:nvPr/>
        </p:nvGrpSpPr>
        <p:grpSpPr>
          <a:xfrm>
            <a:off x="3373899" y="386346"/>
            <a:ext cx="11540201" cy="982672"/>
            <a:chOff x="0" y="-14288"/>
            <a:chExt cx="18670177" cy="2831761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764A2618-C5C4-404C-A7BE-8BE495D22FBE}"/>
                </a:ext>
              </a:extLst>
            </p:cNvPr>
            <p:cNvSpPr/>
            <p:nvPr/>
          </p:nvSpPr>
          <p:spPr>
            <a:xfrm>
              <a:off x="0" y="0"/>
              <a:ext cx="13100400" cy="2803186"/>
            </a:xfrm>
            <a:custGeom>
              <a:avLst/>
              <a:gdLst/>
              <a:ahLst/>
              <a:cxnLst/>
              <a:rect l="l" t="t" r="r" b="b"/>
              <a:pathLst>
                <a:path w="13100400" h="2803186">
                  <a:moveTo>
                    <a:pt x="0" y="0"/>
                  </a:moveTo>
                  <a:lnTo>
                    <a:pt x="13100400" y="0"/>
                  </a:lnTo>
                  <a:lnTo>
                    <a:pt x="13100400" y="2803186"/>
                  </a:lnTo>
                  <a:lnTo>
                    <a:pt x="0" y="280318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244985E0-D99B-06C0-038A-F4D3A3E37104}"/>
                </a:ext>
              </a:extLst>
            </p:cNvPr>
            <p:cNvSpPr txBox="1"/>
            <p:nvPr/>
          </p:nvSpPr>
          <p:spPr>
            <a:xfrm>
              <a:off x="2" y="-14288"/>
              <a:ext cx="18670175" cy="283176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6936"/>
                </a:lnSpc>
              </a:pPr>
              <a:r>
                <a:rPr lang="en-US" sz="5562" dirty="0">
                  <a:solidFill>
                    <a:srgbClr val="534FF4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 Bold"/>
                  <a:sym typeface="Tomorrow Bold"/>
                </a:rPr>
                <a:t>Dataset Information</a:t>
              </a:r>
            </a:p>
          </p:txBody>
        </p:sp>
      </p:grpSp>
      <p:sp>
        <p:nvSpPr>
          <p:cNvPr id="14" name="Freeform 14">
            <a:extLst>
              <a:ext uri="{FF2B5EF4-FFF2-40B4-BE49-F238E27FC236}">
                <a16:creationId xmlns:a16="http://schemas.microsoft.com/office/drawing/2014/main" id="{64631622-096A-2507-51DA-616B8134294D}"/>
              </a:ext>
            </a:extLst>
          </p:cNvPr>
          <p:cNvSpPr/>
          <p:nvPr/>
        </p:nvSpPr>
        <p:spPr>
          <a:xfrm>
            <a:off x="520000" y="7685800"/>
            <a:ext cx="3457785" cy="2780745"/>
          </a:xfrm>
          <a:custGeom>
            <a:avLst/>
            <a:gdLst/>
            <a:ahLst/>
            <a:cxnLst/>
            <a:rect l="l" t="t" r="r" b="b"/>
            <a:pathLst>
              <a:path w="4610380" h="3707659">
                <a:moveTo>
                  <a:pt x="0" y="0"/>
                </a:moveTo>
                <a:lnTo>
                  <a:pt x="4610380" y="0"/>
                </a:lnTo>
                <a:lnTo>
                  <a:pt x="4610380" y="3707659"/>
                </a:lnTo>
                <a:lnTo>
                  <a:pt x="0" y="3707659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D045B19-5724-A9B6-8738-9DDD679353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8079" y="1570698"/>
            <a:ext cx="10765321" cy="82176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rgbClr val="534FF4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Dataset Size: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70,000 transactions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rgbClr val="534FF4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Number of Features: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25 columns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rgbClr val="534FF4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Purpose: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Fraud detection in financial transactions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rgbClr val="534FF4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Key Columns: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rgbClr val="534FF4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Transaction Details: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trans_date_trans_time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cardNum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, merchant, category, Amount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rgbClr val="534FF4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User Details: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first, last, gender, street, city, state, zip,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lat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, long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rgbClr val="534FF4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Demographics: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city_pop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, job, dob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rgbClr val="534FF4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Transaction Identifiers: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transactionId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unix_time</a:t>
            </a: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rgbClr val="534FF4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Merchant Location: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merch_lat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merch_long</a:t>
            </a: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rgbClr val="534FF4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Fraud Label: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is_fraud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(0 = Legitimate, 1 = Fraudulent)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ACA39F3-FB08-CF18-8B32-85201A1F8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5359" y="2704759"/>
            <a:ext cx="4877481" cy="487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478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bject 2">
            <a:extLst>
              <a:ext uri="{FF2B5EF4-FFF2-40B4-BE49-F238E27FC236}">
                <a16:creationId xmlns:a16="http://schemas.microsoft.com/office/drawing/2014/main" id="{5C89C6B5-FE19-FD14-ACD7-F9F2B5DF965D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9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9" y="0"/>
                </a:lnTo>
                <a:lnTo>
                  <a:pt x="18287999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>
              <a:solidFill>
                <a:srgbClr val="534FF4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pSp>
        <p:nvGrpSpPr>
          <p:cNvPr id="49" name="Group 4">
            <a:extLst>
              <a:ext uri="{FF2B5EF4-FFF2-40B4-BE49-F238E27FC236}">
                <a16:creationId xmlns:a16="http://schemas.microsoft.com/office/drawing/2014/main" id="{F65847CA-C602-47D0-87DB-2B36336816D2}"/>
              </a:ext>
            </a:extLst>
          </p:cNvPr>
          <p:cNvGrpSpPr/>
          <p:nvPr/>
        </p:nvGrpSpPr>
        <p:grpSpPr>
          <a:xfrm>
            <a:off x="3373899" y="386346"/>
            <a:ext cx="11540201" cy="982672"/>
            <a:chOff x="0" y="-14288"/>
            <a:chExt cx="18670177" cy="2831761"/>
          </a:xfrm>
        </p:grpSpPr>
        <p:sp>
          <p:nvSpPr>
            <p:cNvPr id="50" name="Freeform 5">
              <a:extLst>
                <a:ext uri="{FF2B5EF4-FFF2-40B4-BE49-F238E27FC236}">
                  <a16:creationId xmlns:a16="http://schemas.microsoft.com/office/drawing/2014/main" id="{595A0D5C-30FC-65BA-C41E-B52473753048}"/>
                </a:ext>
              </a:extLst>
            </p:cNvPr>
            <p:cNvSpPr/>
            <p:nvPr/>
          </p:nvSpPr>
          <p:spPr>
            <a:xfrm>
              <a:off x="0" y="0"/>
              <a:ext cx="13100400" cy="2803186"/>
            </a:xfrm>
            <a:custGeom>
              <a:avLst/>
              <a:gdLst/>
              <a:ahLst/>
              <a:cxnLst/>
              <a:rect l="l" t="t" r="r" b="b"/>
              <a:pathLst>
                <a:path w="13100400" h="2803186">
                  <a:moveTo>
                    <a:pt x="0" y="0"/>
                  </a:moveTo>
                  <a:lnTo>
                    <a:pt x="13100400" y="0"/>
                  </a:lnTo>
                  <a:lnTo>
                    <a:pt x="13100400" y="2803186"/>
                  </a:lnTo>
                  <a:lnTo>
                    <a:pt x="0" y="280318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1" name="TextBox 6">
              <a:extLst>
                <a:ext uri="{FF2B5EF4-FFF2-40B4-BE49-F238E27FC236}">
                  <a16:creationId xmlns:a16="http://schemas.microsoft.com/office/drawing/2014/main" id="{507790D6-85D1-4F2F-E247-B2EFA8B94EE6}"/>
                </a:ext>
              </a:extLst>
            </p:cNvPr>
            <p:cNvSpPr txBox="1"/>
            <p:nvPr/>
          </p:nvSpPr>
          <p:spPr>
            <a:xfrm>
              <a:off x="2" y="-14288"/>
              <a:ext cx="18670175" cy="283176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6936"/>
                </a:lnSpc>
              </a:pPr>
              <a:r>
                <a:rPr lang="en-US" sz="5562" dirty="0">
                  <a:solidFill>
                    <a:srgbClr val="534FF4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 Bold"/>
                  <a:sym typeface="Tomorrow Bold"/>
                </a:rPr>
                <a:t>Prototype</a:t>
              </a:r>
            </a:p>
          </p:txBody>
        </p:sp>
      </p:grpSp>
      <p:pic>
        <p:nvPicPr>
          <p:cNvPr id="53" name="Picture 52">
            <a:extLst>
              <a:ext uri="{FF2B5EF4-FFF2-40B4-BE49-F238E27FC236}">
                <a16:creationId xmlns:a16="http://schemas.microsoft.com/office/drawing/2014/main" id="{18EA7300-B280-1620-587C-C5FE6BE641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0" y="8001000"/>
            <a:ext cx="2286000" cy="2286000"/>
          </a:xfrm>
          <a:prstGeom prst="rect">
            <a:avLst/>
          </a:prstGeom>
        </p:spPr>
      </p:pic>
      <p:pic>
        <p:nvPicPr>
          <p:cNvPr id="54" name="UI">
            <a:hlinkClick r:id="" action="ppaction://media"/>
            <a:extLst>
              <a:ext uri="{FF2B5EF4-FFF2-40B4-BE49-F238E27FC236}">
                <a16:creationId xmlns:a16="http://schemas.microsoft.com/office/drawing/2014/main" id="{6D347F3B-DBFC-FBF0-B721-636AE2B5B7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62200" y="1755364"/>
            <a:ext cx="13563600" cy="76295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154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object 2">
            <a:extLst>
              <a:ext uri="{FF2B5EF4-FFF2-40B4-BE49-F238E27FC236}">
                <a16:creationId xmlns:a16="http://schemas.microsoft.com/office/drawing/2014/main" id="{5ADF19B2-4DF0-91D2-162F-BA4DA0B53562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9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9" y="0"/>
                </a:lnTo>
                <a:lnTo>
                  <a:pt x="18287999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>
              <a:solidFill>
                <a:srgbClr val="534FF4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685800" y="575820"/>
            <a:ext cx="11562160" cy="2102389"/>
            <a:chOff x="0" y="0"/>
            <a:chExt cx="15416213" cy="280318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416214" cy="2803186"/>
            </a:xfrm>
            <a:custGeom>
              <a:avLst/>
              <a:gdLst/>
              <a:ahLst/>
              <a:cxnLst/>
              <a:rect l="l" t="t" r="r" b="b"/>
              <a:pathLst>
                <a:path w="15416214" h="2803186">
                  <a:moveTo>
                    <a:pt x="0" y="0"/>
                  </a:moveTo>
                  <a:lnTo>
                    <a:pt x="15416214" y="0"/>
                  </a:lnTo>
                  <a:lnTo>
                    <a:pt x="15416214" y="2803186"/>
                  </a:lnTo>
                  <a:lnTo>
                    <a:pt x="0" y="280318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15416213" cy="283176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6"/>
                </a:lnSpc>
              </a:pPr>
              <a:r>
                <a:rPr lang="en-US" sz="5562" dirty="0">
                  <a:solidFill>
                    <a:srgbClr val="534FF4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 Bold"/>
                  <a:sym typeface="Tomorrow Bold"/>
                </a:rPr>
                <a:t>Team Contributions &amp; Summary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92238" y="4468267"/>
            <a:ext cx="2970162" cy="827633"/>
            <a:chOff x="0" y="0"/>
            <a:chExt cx="5821363" cy="60959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821362" cy="609599"/>
            </a:xfrm>
            <a:custGeom>
              <a:avLst/>
              <a:gdLst/>
              <a:ahLst/>
              <a:cxnLst/>
              <a:rect l="l" t="t" r="r" b="b"/>
              <a:pathLst>
                <a:path w="5821362" h="609599">
                  <a:moveTo>
                    <a:pt x="0" y="0"/>
                  </a:moveTo>
                  <a:lnTo>
                    <a:pt x="5821362" y="0"/>
                  </a:lnTo>
                  <a:lnTo>
                    <a:pt x="5821362" y="609599"/>
                  </a:lnTo>
                  <a:lnTo>
                    <a:pt x="0" y="60959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5821363" cy="62864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6"/>
                </a:lnSpc>
              </a:pPr>
              <a:r>
                <a:rPr lang="en-US" sz="2750" b="1" dirty="0">
                  <a:solidFill>
                    <a:srgbClr val="88F4EC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 Bold"/>
                  <a:sym typeface="Tomorrow Bold"/>
                </a:rPr>
                <a:t>Individual Contributions: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456097" y="5713344"/>
            <a:ext cx="7805886" cy="3228420"/>
            <a:chOff x="0" y="0"/>
            <a:chExt cx="10407848" cy="430456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407848" cy="4304560"/>
            </a:xfrm>
            <a:custGeom>
              <a:avLst/>
              <a:gdLst/>
              <a:ahLst/>
              <a:cxnLst/>
              <a:rect l="l" t="t" r="r" b="b"/>
              <a:pathLst>
                <a:path w="10407848" h="4304560">
                  <a:moveTo>
                    <a:pt x="0" y="0"/>
                  </a:moveTo>
                  <a:lnTo>
                    <a:pt x="10407848" y="0"/>
                  </a:lnTo>
                  <a:lnTo>
                    <a:pt x="10407848" y="4304560"/>
                  </a:lnTo>
                  <a:lnTo>
                    <a:pt x="0" y="43045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95250"/>
              <a:ext cx="10407848" cy="439981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500003" lvl="2" indent="-166668" algn="l">
                <a:lnSpc>
                  <a:spcPts val="3561"/>
                </a:lnSpc>
                <a:buFont typeface="Arial"/>
                <a:buChar char="⚬"/>
              </a:pPr>
              <a:r>
                <a:rPr lang="en-US" sz="2187" dirty="0">
                  <a:solidFill>
                    <a:srgbClr val="534FF4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Harsh</a:t>
              </a:r>
              <a:r>
                <a:rPr lang="en-US" sz="2187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 – Blockchain &amp; Full Stack Developer: Secure digital identity implementation</a:t>
              </a:r>
            </a:p>
            <a:p>
              <a:pPr marL="500003" lvl="2" indent="-166668" algn="l">
                <a:lnSpc>
                  <a:spcPts val="3561"/>
                </a:lnSpc>
                <a:buFont typeface="Arial"/>
                <a:buChar char="⚬"/>
              </a:pPr>
              <a:r>
                <a:rPr lang="en-US" sz="2187" dirty="0">
                  <a:solidFill>
                    <a:srgbClr val="534FF4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Samarth</a:t>
              </a:r>
              <a:r>
                <a:rPr lang="en-US" sz="2187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 - UI/UX Designer &amp; Frontend Developer: User journey and interface design</a:t>
              </a:r>
            </a:p>
            <a:p>
              <a:pPr marL="500003" lvl="2" indent="-166668" algn="l">
                <a:lnSpc>
                  <a:spcPts val="3561"/>
                </a:lnSpc>
                <a:buFont typeface="Arial"/>
                <a:buChar char="⚬"/>
              </a:pPr>
              <a:r>
                <a:rPr lang="en-US" sz="2187" dirty="0">
                  <a:solidFill>
                    <a:srgbClr val="534FF4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Parth</a:t>
              </a:r>
              <a:r>
                <a:rPr lang="en-US" sz="2187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 - Developer: Backend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144000" y="2119524"/>
            <a:ext cx="3544044" cy="675233"/>
            <a:chOff x="0" y="0"/>
            <a:chExt cx="4725392" cy="90031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725392" cy="900311"/>
            </a:xfrm>
            <a:custGeom>
              <a:avLst/>
              <a:gdLst/>
              <a:ahLst/>
              <a:cxnLst/>
              <a:rect l="l" t="t" r="r" b="b"/>
              <a:pathLst>
                <a:path w="4725392" h="900311">
                  <a:moveTo>
                    <a:pt x="0" y="0"/>
                  </a:moveTo>
                  <a:lnTo>
                    <a:pt x="4725392" y="0"/>
                  </a:lnTo>
                  <a:lnTo>
                    <a:pt x="4725392" y="900311"/>
                  </a:lnTo>
                  <a:lnTo>
                    <a:pt x="0" y="90031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9050"/>
              <a:ext cx="4725392" cy="91936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6"/>
                </a:lnSpc>
              </a:pPr>
              <a:r>
                <a:rPr lang="en-US" sz="2750" b="1" dirty="0">
                  <a:solidFill>
                    <a:srgbClr val="88F4EC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 Bold"/>
                  <a:sym typeface="Tomorrow Bold"/>
                </a:rPr>
                <a:t>Project Impact: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8785101" y="2794757"/>
            <a:ext cx="8474199" cy="1529417"/>
            <a:chOff x="-952400" y="-3123723"/>
            <a:chExt cx="11360248" cy="6043731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407848" cy="2513965"/>
            </a:xfrm>
            <a:custGeom>
              <a:avLst/>
              <a:gdLst/>
              <a:ahLst/>
              <a:cxnLst/>
              <a:rect l="l" t="t" r="r" b="b"/>
              <a:pathLst>
                <a:path w="10407848" h="2513965">
                  <a:moveTo>
                    <a:pt x="0" y="0"/>
                  </a:moveTo>
                  <a:lnTo>
                    <a:pt x="10407848" y="0"/>
                  </a:lnTo>
                  <a:lnTo>
                    <a:pt x="10407848" y="2513965"/>
                  </a:lnTo>
                  <a:lnTo>
                    <a:pt x="0" y="25139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-952400" y="-3123723"/>
              <a:ext cx="11360248" cy="604373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500003" lvl="2" indent="-166668" algn="l">
                <a:lnSpc>
                  <a:spcPts val="3561"/>
                </a:lnSpc>
                <a:buFont typeface="Arial"/>
                <a:buChar char="⚬"/>
              </a:pPr>
              <a:r>
                <a:rPr lang="en-US" sz="2187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Reduces financial loss due to fraud.</a:t>
              </a:r>
            </a:p>
            <a:p>
              <a:pPr marL="500003" lvl="2" indent="-166668" algn="l">
                <a:lnSpc>
                  <a:spcPts val="3561"/>
                </a:lnSpc>
                <a:buFont typeface="Arial"/>
                <a:buChar char="⚬"/>
              </a:pPr>
              <a:r>
                <a:rPr lang="en-US" sz="2187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Strengthens user trust through secure authentication.</a:t>
              </a:r>
            </a:p>
            <a:p>
              <a:pPr marL="500002" lvl="2" indent="-166667" algn="l">
                <a:lnSpc>
                  <a:spcPts val="3561"/>
                </a:lnSpc>
                <a:buFont typeface="Arial"/>
                <a:buChar char="⚬"/>
              </a:pPr>
              <a:r>
                <a:rPr lang="en-US" sz="2187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Simplifies compliance with KYC regulations.</a:t>
              </a:r>
            </a:p>
            <a:p>
              <a:pPr marL="500002" lvl="2" indent="-166667" algn="l">
                <a:lnSpc>
                  <a:spcPts val="3561"/>
                </a:lnSpc>
              </a:pPr>
              <a:endParaRPr lang="en-US" sz="2187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omorrow"/>
                <a:sym typeface="Tomorrow"/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144000" y="5506882"/>
            <a:ext cx="4429559" cy="675233"/>
            <a:chOff x="0" y="0"/>
            <a:chExt cx="5906079" cy="900311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906079" cy="900311"/>
            </a:xfrm>
            <a:custGeom>
              <a:avLst/>
              <a:gdLst/>
              <a:ahLst/>
              <a:cxnLst/>
              <a:rect l="l" t="t" r="r" b="b"/>
              <a:pathLst>
                <a:path w="5906079" h="900311">
                  <a:moveTo>
                    <a:pt x="0" y="0"/>
                  </a:moveTo>
                  <a:lnTo>
                    <a:pt x="5906079" y="0"/>
                  </a:lnTo>
                  <a:lnTo>
                    <a:pt x="5906079" y="900311"/>
                  </a:lnTo>
                  <a:lnTo>
                    <a:pt x="0" y="90031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19050"/>
              <a:ext cx="5906079" cy="91936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6"/>
                </a:lnSpc>
              </a:pPr>
              <a:r>
                <a:rPr lang="en-US" sz="2750" b="1" dirty="0">
                  <a:solidFill>
                    <a:srgbClr val="88F4EC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 Bold"/>
                  <a:sym typeface="Tomorrow Bold"/>
                </a:rPr>
                <a:t>Real-World Use Cases: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8849827" y="6549469"/>
            <a:ext cx="8455460" cy="2663558"/>
            <a:chOff x="-804783" y="-1037447"/>
            <a:chExt cx="11273947" cy="355141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0407848" cy="2513965"/>
            </a:xfrm>
            <a:custGeom>
              <a:avLst/>
              <a:gdLst/>
              <a:ahLst/>
              <a:cxnLst/>
              <a:rect l="l" t="t" r="r" b="b"/>
              <a:pathLst>
                <a:path w="10407848" h="2513965">
                  <a:moveTo>
                    <a:pt x="0" y="0"/>
                  </a:moveTo>
                  <a:lnTo>
                    <a:pt x="10407848" y="0"/>
                  </a:lnTo>
                  <a:lnTo>
                    <a:pt x="10407848" y="2513965"/>
                  </a:lnTo>
                  <a:lnTo>
                    <a:pt x="0" y="25139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-804783" y="-1037447"/>
              <a:ext cx="11273947" cy="355141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500003" lvl="2" indent="-166668" algn="l">
                <a:lnSpc>
                  <a:spcPts val="3561"/>
                </a:lnSpc>
                <a:buFont typeface="Arial"/>
                <a:buChar char="⚬"/>
              </a:pPr>
              <a:r>
                <a:rPr lang="en-US" sz="2187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Banks and financial institutions(NBFIs) for fraud detection</a:t>
              </a:r>
            </a:p>
            <a:p>
              <a:pPr marL="500003" lvl="2" indent="-166668" algn="l">
                <a:lnSpc>
                  <a:spcPts val="3561"/>
                </a:lnSpc>
                <a:buFont typeface="Arial"/>
                <a:buChar char="⚬"/>
              </a:pPr>
              <a:r>
                <a:rPr lang="en-US" sz="2187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Regulatory authorities for monitoring compliance</a:t>
              </a:r>
            </a:p>
            <a:p>
              <a:pPr marL="500003" lvl="2" indent="-166668" algn="l">
                <a:lnSpc>
                  <a:spcPts val="3561"/>
                </a:lnSpc>
                <a:buFont typeface="Arial"/>
                <a:buChar char="⚬"/>
              </a:pPr>
              <a:r>
                <a:rPr lang="en-US" sz="2187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Insurance firms for claim verification</a:t>
              </a:r>
            </a:p>
            <a:p>
              <a:pPr marL="500003" lvl="2" indent="-166668" algn="l">
                <a:lnSpc>
                  <a:spcPts val="3561"/>
                </a:lnSpc>
              </a:pPr>
              <a:endParaRPr lang="en-US" sz="2187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omorrow"/>
                <a:sym typeface="Tomorrow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7389F7F4-C0E0-03E9-EC66-47ACB85AAB3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7960" y="564247"/>
            <a:ext cx="914400" cy="9144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B0A42E9-963D-D671-1DD0-B5EDE2EC30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7084" y="415176"/>
            <a:ext cx="10844357" cy="108443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object 2">
            <a:extLst>
              <a:ext uri="{FF2B5EF4-FFF2-40B4-BE49-F238E27FC236}">
                <a16:creationId xmlns:a16="http://schemas.microsoft.com/office/drawing/2014/main" id="{E7840A52-C6D9-DD9F-D0A9-BBEFDE23C819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9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9" y="0"/>
                </a:lnTo>
                <a:lnTo>
                  <a:pt x="18287999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>
              <a:solidFill>
                <a:srgbClr val="534FF4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4267200" y="310836"/>
            <a:ext cx="9753599" cy="898887"/>
            <a:chOff x="0" y="0"/>
            <a:chExt cx="13577959" cy="163478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3577959" cy="1634786"/>
            </a:xfrm>
            <a:custGeom>
              <a:avLst/>
              <a:gdLst/>
              <a:ahLst/>
              <a:cxnLst/>
              <a:rect l="l" t="t" r="r" b="b"/>
              <a:pathLst>
                <a:path w="13577959" h="1634786">
                  <a:moveTo>
                    <a:pt x="0" y="0"/>
                  </a:moveTo>
                  <a:lnTo>
                    <a:pt x="13577959" y="0"/>
                  </a:lnTo>
                  <a:lnTo>
                    <a:pt x="13577959" y="1634786"/>
                  </a:lnTo>
                  <a:lnTo>
                    <a:pt x="0" y="163478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13577959" cy="166336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6"/>
                </a:lnSpc>
              </a:pPr>
              <a:r>
                <a:rPr lang="en-US" sz="5562" dirty="0">
                  <a:solidFill>
                    <a:srgbClr val="534FF4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 Bold"/>
                  <a:sym typeface="Tomorrow Bold"/>
                </a:rPr>
                <a:t>References &amp; Resources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533400" y="1582941"/>
            <a:ext cx="3544044" cy="457199"/>
            <a:chOff x="0" y="0"/>
            <a:chExt cx="4725392" cy="60959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725392" cy="609599"/>
            </a:xfrm>
            <a:custGeom>
              <a:avLst/>
              <a:gdLst/>
              <a:ahLst/>
              <a:cxnLst/>
              <a:rect l="l" t="t" r="r" b="b"/>
              <a:pathLst>
                <a:path w="4725392" h="609599">
                  <a:moveTo>
                    <a:pt x="0" y="0"/>
                  </a:moveTo>
                  <a:lnTo>
                    <a:pt x="4725392" y="0"/>
                  </a:lnTo>
                  <a:lnTo>
                    <a:pt x="4725392" y="609599"/>
                  </a:lnTo>
                  <a:lnTo>
                    <a:pt x="0" y="60959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9050"/>
              <a:ext cx="4725392" cy="62864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6"/>
                </a:lnSpc>
              </a:pPr>
              <a:r>
                <a:rPr lang="en-US" sz="2750" b="1" dirty="0">
                  <a:solidFill>
                    <a:srgbClr val="88F4EC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 Bold"/>
                  <a:sym typeface="Tomorrow Bold"/>
                </a:rPr>
                <a:t>External Sources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533400" y="3608794"/>
            <a:ext cx="3544044" cy="457199"/>
            <a:chOff x="0" y="0"/>
            <a:chExt cx="4725392" cy="609599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725392" cy="609599"/>
            </a:xfrm>
            <a:custGeom>
              <a:avLst/>
              <a:gdLst/>
              <a:ahLst/>
              <a:cxnLst/>
              <a:rect l="l" t="t" r="r" b="b"/>
              <a:pathLst>
                <a:path w="4725392" h="609599">
                  <a:moveTo>
                    <a:pt x="0" y="0"/>
                  </a:moveTo>
                  <a:lnTo>
                    <a:pt x="4725392" y="0"/>
                  </a:lnTo>
                  <a:lnTo>
                    <a:pt x="4725392" y="609599"/>
                  </a:lnTo>
                  <a:lnTo>
                    <a:pt x="0" y="60959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19050"/>
              <a:ext cx="4725392" cy="62864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6"/>
                </a:lnSpc>
              </a:pPr>
              <a:r>
                <a:rPr lang="en-US" sz="2750" b="1" dirty="0">
                  <a:solidFill>
                    <a:srgbClr val="88F4EC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 Bold"/>
                  <a:sym typeface="Tomorrow Bold"/>
                </a:rPr>
                <a:t>APIs Used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533400" y="5981747"/>
            <a:ext cx="3544044" cy="457199"/>
            <a:chOff x="0" y="0"/>
            <a:chExt cx="4725392" cy="609599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725392" cy="609599"/>
            </a:xfrm>
            <a:custGeom>
              <a:avLst/>
              <a:gdLst/>
              <a:ahLst/>
              <a:cxnLst/>
              <a:rect l="l" t="t" r="r" b="b"/>
              <a:pathLst>
                <a:path w="4725392" h="609599">
                  <a:moveTo>
                    <a:pt x="0" y="0"/>
                  </a:moveTo>
                  <a:lnTo>
                    <a:pt x="4725392" y="0"/>
                  </a:lnTo>
                  <a:lnTo>
                    <a:pt x="4725392" y="609599"/>
                  </a:lnTo>
                  <a:lnTo>
                    <a:pt x="0" y="60959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19050"/>
              <a:ext cx="4725392" cy="62864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6"/>
                </a:lnSpc>
              </a:pPr>
              <a:r>
                <a:rPr lang="en-US" sz="2750" b="1" dirty="0">
                  <a:solidFill>
                    <a:srgbClr val="88F4EC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 Bold"/>
                  <a:sym typeface="Tomorrow Bold"/>
                </a:rPr>
                <a:t>Datasets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533400" y="8704059"/>
            <a:ext cx="3544044" cy="457199"/>
            <a:chOff x="0" y="0"/>
            <a:chExt cx="4725392" cy="609599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4725392" cy="609599"/>
            </a:xfrm>
            <a:custGeom>
              <a:avLst/>
              <a:gdLst/>
              <a:ahLst/>
              <a:cxnLst/>
              <a:rect l="l" t="t" r="r" b="b"/>
              <a:pathLst>
                <a:path w="4725392" h="609599">
                  <a:moveTo>
                    <a:pt x="0" y="0"/>
                  </a:moveTo>
                  <a:lnTo>
                    <a:pt x="4725392" y="0"/>
                  </a:lnTo>
                  <a:lnTo>
                    <a:pt x="4725392" y="609599"/>
                  </a:lnTo>
                  <a:lnTo>
                    <a:pt x="0" y="60959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-19050"/>
              <a:ext cx="4725392" cy="62864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6"/>
                </a:lnSpc>
              </a:pPr>
              <a:r>
                <a:rPr lang="en-US" sz="2750" b="1" dirty="0">
                  <a:solidFill>
                    <a:srgbClr val="88F4EC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 Bold"/>
                  <a:sym typeface="Tomorrow Bold"/>
                </a:rPr>
                <a:t>Research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03062" y="2054427"/>
            <a:ext cx="7215559" cy="970888"/>
            <a:chOff x="0" y="-95249"/>
            <a:chExt cx="12594035" cy="2609214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12594034" cy="2513965"/>
            </a:xfrm>
            <a:custGeom>
              <a:avLst/>
              <a:gdLst/>
              <a:ahLst/>
              <a:cxnLst/>
              <a:rect l="l" t="t" r="r" b="b"/>
              <a:pathLst>
                <a:path w="12594034" h="2513965">
                  <a:moveTo>
                    <a:pt x="0" y="0"/>
                  </a:moveTo>
                  <a:lnTo>
                    <a:pt x="12594034" y="0"/>
                  </a:lnTo>
                  <a:lnTo>
                    <a:pt x="12594034" y="2513965"/>
                  </a:lnTo>
                  <a:lnTo>
                    <a:pt x="0" y="25139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95249"/>
              <a:ext cx="12594035" cy="260921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500003" lvl="2" indent="-166668" algn="l">
                <a:lnSpc>
                  <a:spcPts val="3561"/>
                </a:lnSpc>
                <a:buFont typeface="Arial"/>
                <a:buChar char="⚬"/>
              </a:pPr>
              <a:r>
                <a:rPr lang="en-US" sz="2187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Research papers on AI-driven fraud detection.</a:t>
              </a:r>
            </a:p>
            <a:p>
              <a:pPr marL="500003" lvl="2" indent="-166668" algn="l">
                <a:lnSpc>
                  <a:spcPts val="3561"/>
                </a:lnSpc>
                <a:buFont typeface="Arial"/>
                <a:buChar char="⚬"/>
              </a:pPr>
              <a:r>
                <a:rPr lang="en-US" sz="2187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Datasets From Kaggle</a:t>
              </a:r>
            </a:p>
            <a:p>
              <a:pPr marL="500002" lvl="2" indent="-166667" algn="l">
                <a:lnSpc>
                  <a:spcPts val="3561"/>
                </a:lnSpc>
              </a:pPr>
              <a:endParaRPr lang="en-US" sz="2187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omorrow"/>
                <a:sym typeface="Tomorrow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03063" y="4105656"/>
            <a:ext cx="6831138" cy="1318457"/>
            <a:chOff x="0" y="0"/>
            <a:chExt cx="12594035" cy="1917065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12594034" cy="1917065"/>
            </a:xfrm>
            <a:custGeom>
              <a:avLst/>
              <a:gdLst/>
              <a:ahLst/>
              <a:cxnLst/>
              <a:rect l="l" t="t" r="r" b="b"/>
              <a:pathLst>
                <a:path w="12594034" h="1917065">
                  <a:moveTo>
                    <a:pt x="0" y="0"/>
                  </a:moveTo>
                  <a:lnTo>
                    <a:pt x="12594034" y="0"/>
                  </a:lnTo>
                  <a:lnTo>
                    <a:pt x="12594034" y="1917065"/>
                  </a:lnTo>
                  <a:lnTo>
                    <a:pt x="0" y="19170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0" y="-95250"/>
              <a:ext cx="12594035" cy="201231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500003" lvl="2" indent="-166668" algn="l">
                <a:lnSpc>
                  <a:spcPts val="3561"/>
                </a:lnSpc>
                <a:buFont typeface="Arial"/>
                <a:buChar char="⚬"/>
              </a:pPr>
              <a:r>
                <a:rPr lang="en-US" sz="2187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Our Pre-Trained Model’s API</a:t>
              </a:r>
            </a:p>
            <a:p>
              <a:pPr marL="500003" lvl="2" indent="-166668" algn="l">
                <a:lnSpc>
                  <a:spcPts val="3561"/>
                </a:lnSpc>
                <a:buFont typeface="Arial"/>
                <a:buChar char="⚬"/>
              </a:pPr>
              <a:r>
                <a:rPr lang="en-US" sz="2187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Database API calls for showing the user data in Admin Panel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2595857" y="8471682"/>
            <a:ext cx="9445526" cy="1379151"/>
            <a:chOff x="0" y="0"/>
            <a:chExt cx="12594034" cy="1838869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12594034" cy="1838869"/>
            </a:xfrm>
            <a:custGeom>
              <a:avLst/>
              <a:gdLst/>
              <a:ahLst/>
              <a:cxnLst/>
              <a:rect l="l" t="t" r="r" b="b"/>
              <a:pathLst>
                <a:path w="12594034" h="1838869">
                  <a:moveTo>
                    <a:pt x="0" y="0"/>
                  </a:moveTo>
                  <a:lnTo>
                    <a:pt x="12594034" y="0"/>
                  </a:lnTo>
                  <a:lnTo>
                    <a:pt x="12594034" y="1838869"/>
                  </a:lnTo>
                  <a:lnTo>
                    <a:pt x="0" y="18388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47625"/>
              <a:ext cx="12594034" cy="188649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628"/>
                </a:lnSpc>
              </a:pPr>
              <a:endParaRPr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marL="264224" lvl="1" indent="-132112">
                <a:lnSpc>
                  <a:spcPts val="2628"/>
                </a:lnSpc>
                <a:buFont typeface="Arial"/>
                <a:buChar char="•"/>
              </a:pPr>
              <a:r>
                <a:rPr lang="en-US" sz="24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Kaggle</a:t>
              </a:r>
              <a:endParaRPr lang="en-US" sz="219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Calibri (MS)"/>
                <a:sym typeface="Calibri (MS)"/>
              </a:endParaRPr>
            </a:p>
            <a:p>
              <a:pPr marL="264224" lvl="1" indent="-132112" algn="l">
                <a:lnSpc>
                  <a:spcPts val="2628"/>
                </a:lnSpc>
                <a:buFont typeface="Arial"/>
                <a:buChar char="•"/>
              </a:pPr>
              <a:r>
                <a:rPr lang="en-US" sz="219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Calibri (MS)"/>
                  <a:sym typeface="Calibri (MS)"/>
                </a:rPr>
                <a:t>ResearchGate.net</a:t>
              </a:r>
            </a:p>
            <a:p>
              <a:pPr marL="264224" lvl="1" indent="-132112" algn="l">
                <a:lnSpc>
                  <a:spcPts val="2628"/>
                </a:lnSpc>
                <a:buFont typeface="Arial"/>
                <a:buChar char="•"/>
              </a:pPr>
              <a:r>
                <a:rPr lang="en-US" sz="219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Calibri (MS)"/>
                  <a:sym typeface="Calibri (MS)"/>
                </a:rPr>
                <a:t>reproducible machine learning for credit card fraud detection practical handbook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381000" y="6569215"/>
            <a:ext cx="9906000" cy="1588325"/>
            <a:chOff x="0" y="0"/>
            <a:chExt cx="12585069" cy="1596335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12585069" cy="1596335"/>
            </a:xfrm>
            <a:custGeom>
              <a:avLst/>
              <a:gdLst/>
              <a:ahLst/>
              <a:cxnLst/>
              <a:rect l="l" t="t" r="r" b="b"/>
              <a:pathLst>
                <a:path w="12585069" h="1596335">
                  <a:moveTo>
                    <a:pt x="0" y="0"/>
                  </a:moveTo>
                  <a:lnTo>
                    <a:pt x="12585069" y="0"/>
                  </a:lnTo>
                  <a:lnTo>
                    <a:pt x="12585069" y="1596335"/>
                  </a:lnTo>
                  <a:lnTo>
                    <a:pt x="0" y="159633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3" name="TextBox 53"/>
            <p:cNvSpPr txBox="1"/>
            <p:nvPr/>
          </p:nvSpPr>
          <p:spPr>
            <a:xfrm>
              <a:off x="0" y="-9525"/>
              <a:ext cx="12585069" cy="160586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132112" lvl="1" algn="l">
                <a:lnSpc>
                  <a:spcPts val="2628"/>
                </a:lnSpc>
              </a:pPr>
              <a:r>
                <a:rPr lang="en-US" sz="219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Dataset is made by using different datasets available in Kaggle and </a:t>
              </a:r>
            </a:p>
            <a:p>
              <a:pPr marL="264224" lvl="1" indent="-132112" algn="l">
                <a:lnSpc>
                  <a:spcPts val="2628"/>
                </a:lnSpc>
              </a:pPr>
              <a:r>
                <a:rPr lang="en-US" sz="219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</a:rPr>
                <a:t>We also used synthetic data</a:t>
              </a:r>
            </a:p>
            <a:p>
              <a:pPr marL="264224" lvl="1" indent="-132112" algn="l">
                <a:lnSpc>
                  <a:spcPts val="2628"/>
                </a:lnSpc>
              </a:pPr>
              <a:endParaRPr lang="en-US" sz="219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omorrow"/>
                <a:sym typeface="Tomorrow"/>
              </a:endParaRPr>
            </a:p>
            <a:p>
              <a:pPr marL="168910" lvl="1" indent="-84455" algn="l">
                <a:lnSpc>
                  <a:spcPts val="1679"/>
                </a:lnSpc>
              </a:pPr>
              <a:r>
                <a:rPr lang="en-US" sz="1399" u="sng" dirty="0">
                  <a:solidFill>
                    <a:srgbClr val="88F4EC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  <a:hlinkClick r:id="rId2" tooltip="https://www.kaggle.com/datasets/berkanoztas/synthetic-transaction-monitoring-dataset-aml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https://www.kaggle.com/competitions/ieee-fraud-detection/data</a:t>
              </a:r>
            </a:p>
            <a:p>
              <a:pPr marL="168910" lvl="1" indent="-84455" algn="l">
                <a:lnSpc>
                  <a:spcPts val="1679"/>
                </a:lnSpc>
              </a:pPr>
              <a:r>
                <a:rPr lang="en-US" sz="1399" dirty="0">
                  <a:solidFill>
                    <a:srgbClr val="88F4EC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https://www.kaggle.com/datasets/kartik2112/fraud-detection</a:t>
              </a:r>
              <a:endParaRPr lang="en-US" sz="1399" dirty="0">
                <a:solidFill>
                  <a:srgbClr val="88F4EC"/>
                </a:solidFill>
                <a:latin typeface="Verdana" panose="020B0604030504040204" pitchFamily="34" charset="0"/>
                <a:ea typeface="Verdana" panose="020B0604030504040204" pitchFamily="34" charset="0"/>
                <a:cs typeface="Tomorrow"/>
                <a:sym typeface="Tomorrow"/>
              </a:endParaRPr>
            </a:p>
            <a:p>
              <a:pPr marL="168910" lvl="1" indent="-84455" algn="l">
                <a:lnSpc>
                  <a:spcPts val="1679"/>
                </a:lnSpc>
              </a:pPr>
              <a:r>
                <a:rPr lang="en-US" sz="1399" dirty="0">
                  <a:solidFill>
                    <a:srgbClr val="88F4EC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omorrow"/>
                  <a:sym typeface="Tomorrow"/>
                  <a:hlinkClick r:id="rId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https://www.kaggle.com/datasets/berkanoztas/synthetic-transaction-monitoring-dataset-aml</a:t>
              </a:r>
              <a:endParaRPr lang="en-US" sz="1399" dirty="0">
                <a:solidFill>
                  <a:srgbClr val="88F4EC"/>
                </a:solidFill>
                <a:latin typeface="Verdana" panose="020B0604030504040204" pitchFamily="34" charset="0"/>
                <a:ea typeface="Verdana" panose="020B0604030504040204" pitchFamily="34" charset="0"/>
                <a:cs typeface="Tomorrow"/>
                <a:sym typeface="Tomorrow"/>
              </a:endParaRPr>
            </a:p>
            <a:p>
              <a:pPr marL="168910" lvl="1" indent="-84455" algn="l">
                <a:lnSpc>
                  <a:spcPts val="1679"/>
                </a:lnSpc>
              </a:pPr>
              <a:endParaRPr lang="en-US" sz="1399" dirty="0">
                <a:solidFill>
                  <a:srgbClr val="534FF4"/>
                </a:solidFill>
                <a:latin typeface="Verdana" panose="020B0604030504040204" pitchFamily="34" charset="0"/>
                <a:ea typeface="Verdana" panose="020B0604030504040204" pitchFamily="34" charset="0"/>
                <a:cs typeface="Tomorrow"/>
                <a:sym typeface="Tomorrow"/>
              </a:endParaRPr>
            </a:p>
            <a:p>
              <a:pPr marL="168910" lvl="1" indent="-84455" algn="l">
                <a:lnSpc>
                  <a:spcPts val="1679"/>
                </a:lnSpc>
              </a:pPr>
              <a:endParaRPr lang="en-US" sz="1399" dirty="0">
                <a:solidFill>
                  <a:srgbClr val="534FF4"/>
                </a:solidFill>
                <a:latin typeface="Verdana" panose="020B0604030504040204" pitchFamily="34" charset="0"/>
                <a:ea typeface="Verdana" panose="020B0604030504040204" pitchFamily="34" charset="0"/>
                <a:cs typeface="Tomorrow"/>
                <a:sym typeface="Tomorrow"/>
              </a:endParaRPr>
            </a:p>
            <a:p>
              <a:pPr marL="168910" lvl="1" indent="-84455" algn="l">
                <a:lnSpc>
                  <a:spcPts val="1679"/>
                </a:lnSpc>
              </a:pPr>
              <a:endParaRPr lang="en-US" sz="1399" dirty="0">
                <a:solidFill>
                  <a:srgbClr val="534FF4"/>
                </a:solidFill>
                <a:latin typeface="Verdana" panose="020B0604030504040204" pitchFamily="34" charset="0"/>
                <a:ea typeface="Verdana" panose="020B0604030504040204" pitchFamily="34" charset="0"/>
                <a:cs typeface="Tomorrow"/>
                <a:sym typeface="Tomorrow"/>
              </a:endParaRPr>
            </a:p>
            <a:p>
              <a:pPr marL="168910" lvl="1" indent="-84455" algn="l">
                <a:lnSpc>
                  <a:spcPts val="1679"/>
                </a:lnSpc>
              </a:pPr>
              <a:endParaRPr lang="en-US" sz="1399" dirty="0">
                <a:solidFill>
                  <a:srgbClr val="534FF4"/>
                </a:solidFill>
                <a:latin typeface="Verdana" panose="020B0604030504040204" pitchFamily="34" charset="0"/>
                <a:ea typeface="Verdana" panose="020B0604030504040204" pitchFamily="34" charset="0"/>
                <a:cs typeface="Tomorrow"/>
                <a:sym typeface="Tomorrow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6DA312FB-C5D4-94F1-8988-47BA9B39C5B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7800" y="354629"/>
            <a:ext cx="838199" cy="8381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C18236C3-2F88-71D7-6048-28DE97AFA046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9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9" y="0"/>
                </a:lnTo>
                <a:lnTo>
                  <a:pt x="18287999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>
              <a:solidFill>
                <a:srgbClr val="534FF4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3BA8AC-481D-EEA3-1575-66AE72522159}"/>
              </a:ext>
            </a:extLst>
          </p:cNvPr>
          <p:cNvSpPr txBox="1"/>
          <p:nvPr/>
        </p:nvSpPr>
        <p:spPr>
          <a:xfrm>
            <a:off x="5905500" y="2034956"/>
            <a:ext cx="6477000" cy="621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9900" dirty="0">
                <a:solidFill>
                  <a:srgbClr val="534FF4"/>
                </a:solidFill>
              </a:rPr>
              <a:t>Thank You</a:t>
            </a:r>
            <a:r>
              <a:rPr lang="en-IN" sz="19900" dirty="0">
                <a:solidFill>
                  <a:srgbClr val="88F4EC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85249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499</Words>
  <Application>Microsoft Office PowerPoint</Application>
  <PresentationFormat>Custom</PresentationFormat>
  <Paragraphs>89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Verdana</vt:lpstr>
      <vt:lpstr>Calibri</vt:lpstr>
      <vt:lpstr>Office Theme</vt:lpstr>
      <vt:lpstr>AI Track for HackNUthon 6.0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Breach-2025-Innovative-Security-Solutions.pptx</dc:title>
  <dc:creator>parth</dc:creator>
  <cp:lastModifiedBy>Samarth Patel</cp:lastModifiedBy>
  <cp:revision>16</cp:revision>
  <dcterms:created xsi:type="dcterms:W3CDTF">2006-08-16T00:00:00Z</dcterms:created>
  <dcterms:modified xsi:type="dcterms:W3CDTF">2025-04-01T03:23:21Z</dcterms:modified>
  <dc:identifier>DAGieO3kPfY</dc:identifier>
</cp:coreProperties>
</file>

<file path=docProps/thumbnail.jpeg>
</file>